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14"/>
  </p:notesMasterIdLst>
  <p:sldIdLst>
    <p:sldId id="379" r:id="rId3"/>
    <p:sldId id="386" r:id="rId4"/>
    <p:sldId id="388" r:id="rId5"/>
    <p:sldId id="389" r:id="rId6"/>
    <p:sldId id="394" r:id="rId7"/>
    <p:sldId id="395" r:id="rId8"/>
    <p:sldId id="396" r:id="rId9"/>
    <p:sldId id="397" r:id="rId10"/>
    <p:sldId id="398" r:id="rId11"/>
    <p:sldId id="399" r:id="rId12"/>
    <p:sldId id="392"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6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B568D-D1AA-4CE5-BB9B-23BC3EDF3805}" type="datetimeFigureOut">
              <a:rPr lang="en-US" smtClean="0"/>
              <a:t>11/9/2019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42A02B-FF18-4C2E-92EB-CBFCB336DEB4}" type="slidenum">
              <a:rPr lang="en-US" smtClean="0"/>
              <a:t>‹#›</a:t>
            </a:fld>
            <a:endParaRPr lang="en-US"/>
          </a:p>
        </p:txBody>
      </p:sp>
    </p:spTree>
    <p:extLst>
      <p:ext uri="{BB962C8B-B14F-4D97-AF65-F5344CB8AC3E}">
        <p14:creationId xmlns:p14="http://schemas.microsoft.com/office/powerpoint/2010/main" val="376009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from:</a:t>
            </a:r>
          </a:p>
          <a:p>
            <a:pPr lvl="1" fontAlgn="base"/>
            <a:r>
              <a:rPr lang="en-US" sz="800" dirty="0">
                <a:solidFill>
                  <a:schemeClr val="bg1"/>
                </a:solidFill>
              </a:rPr>
              <a:t>Primary Textbook:  </a:t>
            </a:r>
            <a:r>
              <a:rPr lang="en-US" sz="800" dirty="0" err="1">
                <a:solidFill>
                  <a:schemeClr val="bg1"/>
                </a:solidFill>
              </a:rPr>
              <a:t>Jamsa</a:t>
            </a:r>
            <a:r>
              <a:rPr lang="en-US" sz="800" dirty="0">
                <a:solidFill>
                  <a:schemeClr val="bg1"/>
                </a:solidFill>
              </a:rPr>
              <a:t>, K. A. (2013). Cloud computing: SaaS, PaaS, IaaS, virtualization, business models, mobile, security and more. Burlington, MA: Jones &amp; Bartlett Learning.</a:t>
            </a:r>
          </a:p>
          <a:p>
            <a:pPr lvl="1" fontAlgn="base"/>
            <a:r>
              <a:rPr lang="en-US" sz="800" dirty="0">
                <a:solidFill>
                  <a:schemeClr val="bg1"/>
                </a:solidFill>
              </a:rPr>
              <a:t>Secondary Textbook:  </a:t>
            </a:r>
            <a:r>
              <a:rPr lang="en-US" sz="800" dirty="0" err="1">
                <a:solidFill>
                  <a:schemeClr val="bg1"/>
                </a:solidFill>
              </a:rPr>
              <a:t>Erl</a:t>
            </a:r>
            <a:r>
              <a:rPr lang="en-US" sz="800" dirty="0">
                <a:solidFill>
                  <a:schemeClr val="bg1"/>
                </a:solidFill>
              </a:rPr>
              <a:t>, T., Mahmood, Z., &amp; </a:t>
            </a:r>
            <a:r>
              <a:rPr lang="en-US" sz="800" dirty="0" err="1">
                <a:solidFill>
                  <a:schemeClr val="bg1"/>
                </a:solidFill>
              </a:rPr>
              <a:t>Puttini</a:t>
            </a:r>
            <a:r>
              <a:rPr lang="en-US" sz="800" dirty="0">
                <a:solidFill>
                  <a:schemeClr val="bg1"/>
                </a:solidFill>
              </a:rPr>
              <a:t>, R. (2014). </a:t>
            </a:r>
            <a:r>
              <a:rPr lang="en-US" sz="800" i="1" dirty="0">
                <a:solidFill>
                  <a:schemeClr val="bg1"/>
                </a:solidFill>
              </a:rPr>
              <a:t>Cloud computing: concepts, technology, &amp; architecture</a:t>
            </a:r>
            <a:r>
              <a:rPr lang="en-US" sz="800" dirty="0">
                <a:solidFill>
                  <a:schemeClr val="bg1"/>
                </a:solidFill>
              </a:rPr>
              <a:t>. Upper Saddle River, NJ: Prentice Hall.</a:t>
            </a:r>
            <a:endParaRPr lang="en-US" altLang="en-US" sz="1200" dirty="0">
              <a:solidFill>
                <a:schemeClr val="bg1"/>
              </a:solidFill>
            </a:endParaRPr>
          </a:p>
        </p:txBody>
      </p:sp>
      <p:sp>
        <p:nvSpPr>
          <p:cNvPr id="4" name="Slide Number Placeholder 3"/>
          <p:cNvSpPr>
            <a:spLocks noGrp="1"/>
          </p:cNvSpPr>
          <p:nvPr>
            <p:ph type="sldNum" sz="quarter" idx="5"/>
          </p:nvPr>
        </p:nvSpPr>
        <p:spPr/>
        <p:txBody>
          <a:bodyPr/>
          <a:lstStyle/>
          <a:p>
            <a:fld id="{9342A02B-FF18-4C2E-92EB-CBFCB336DEB4}" type="slidenum">
              <a:rPr lang="en-US" smtClean="0"/>
              <a:t>1</a:t>
            </a:fld>
            <a:endParaRPr lang="en-US"/>
          </a:p>
        </p:txBody>
      </p:sp>
    </p:spTree>
    <p:extLst>
      <p:ext uri="{BB962C8B-B14F-4D97-AF65-F5344CB8AC3E}">
        <p14:creationId xmlns:p14="http://schemas.microsoft.com/office/powerpoint/2010/main" val="72940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ACF4-03E2-4DBC-9EC7-066DF558084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688F5AA-572F-45A0-8833-A9362BCEE98E}"/>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E0AE0-386D-4C3A-9712-D20A7DC8DD51}"/>
              </a:ext>
            </a:extLst>
          </p:cNvPr>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235E280-C8D4-4551-8049-ACBCAC4D6E68}"/>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FD73BF-D332-4D2C-A86B-B99C818DC8CB}"/>
              </a:ext>
            </a:extLst>
          </p:cNvPr>
          <p:cNvSpPr>
            <a:spLocks noGrp="1"/>
          </p:cNvSpPr>
          <p:nvPr>
            <p:ph type="sldNum" sz="quarter" idx="12"/>
          </p:nvPr>
        </p:nvSpPr>
        <p:spPr>
          <a:xfrm>
            <a:off x="6457950" y="6356350"/>
            <a:ext cx="2057400" cy="365125"/>
          </a:xfrm>
          <a:prstGeom prst="rect">
            <a:avLst/>
          </a:prstGeom>
        </p:spPr>
        <p:txBody>
          <a:bodyPr/>
          <a:lstStyle/>
          <a:p>
            <a:fld id="{2D4BBB39-E2E0-4394-9BE1-4609A86155D0}" type="slidenum">
              <a:rPr lang="en-US" smtClean="0"/>
              <a:t>‹#›</a:t>
            </a:fld>
            <a:endParaRPr lang="en-US"/>
          </a:p>
        </p:txBody>
      </p:sp>
    </p:spTree>
    <p:extLst>
      <p:ext uri="{BB962C8B-B14F-4D97-AF65-F5344CB8AC3E}">
        <p14:creationId xmlns:p14="http://schemas.microsoft.com/office/powerpoint/2010/main" val="426440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white.eps">
            <a:extLst>
              <a:ext uri="{FF2B5EF4-FFF2-40B4-BE49-F238E27FC236}">
                <a16:creationId xmlns:a16="http://schemas.microsoft.com/office/drawing/2014/main" id="{D19CF21B-CA84-4BE4-A3F4-4CD559D573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7" name="Content Placeholder 6">
            <a:extLst>
              <a:ext uri="{FF2B5EF4-FFF2-40B4-BE49-F238E27FC236}">
                <a16:creationId xmlns:a16="http://schemas.microsoft.com/office/drawing/2014/main" id="{7A9FD1AC-3EAB-4F5E-89DF-6B49C28ED3EC}"/>
              </a:ext>
            </a:extLst>
          </p:cNvPr>
          <p:cNvSpPr>
            <a:spLocks noGrp="1"/>
          </p:cNvSpPr>
          <p:nvPr>
            <p:ph sz="quarter" idx="10" hasCustomPrompt="1"/>
          </p:nvPr>
        </p:nvSpPr>
        <p:spPr>
          <a:xfrm>
            <a:off x="304800" y="457200"/>
            <a:ext cx="8382000" cy="2667000"/>
          </a:xfrm>
          <a:prstGeom prst="rect">
            <a:avLst/>
          </a:prstGeom>
        </p:spPr>
        <p:txBody>
          <a:bodyPr/>
          <a:lstStyle>
            <a:lvl1pPr marL="0" marR="0" indent="0" algn="ctr" defTabSz="685800" rtl="0" eaLnBrk="1" fontAlgn="auto" latinLnBrk="0" hangingPunct="1">
              <a:lnSpc>
                <a:spcPct val="100000"/>
              </a:lnSpc>
              <a:spcBef>
                <a:spcPts val="0"/>
              </a:spcBef>
              <a:spcAft>
                <a:spcPts val="0"/>
              </a:spcAft>
              <a:buClrTx/>
              <a:buSzTx/>
              <a:buFontTx/>
              <a:buNone/>
              <a:tabLst/>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mn-lt"/>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ITS-### Course Name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Lesson Name / Chapter</a:t>
            </a:r>
          </a:p>
        </p:txBody>
      </p:sp>
      <p:sp>
        <p:nvSpPr>
          <p:cNvPr id="9" name="Text Placeholder 8">
            <a:extLst>
              <a:ext uri="{FF2B5EF4-FFF2-40B4-BE49-F238E27FC236}">
                <a16:creationId xmlns:a16="http://schemas.microsoft.com/office/drawing/2014/main" id="{91B07705-25D8-4303-964A-34DDD2329C48}"/>
              </a:ext>
            </a:extLst>
          </p:cNvPr>
          <p:cNvSpPr>
            <a:spLocks noGrp="1"/>
          </p:cNvSpPr>
          <p:nvPr>
            <p:ph type="body" sz="quarter" idx="11" hasCustomPrompt="1"/>
          </p:nvPr>
        </p:nvSpPr>
        <p:spPr>
          <a:xfrm>
            <a:off x="0" y="5791200"/>
            <a:ext cx="4495800" cy="1066800"/>
          </a:xfrm>
          <a:prstGeom prst="rect">
            <a:avLst/>
          </a:prstGeom>
        </p:spPr>
        <p:txBody>
          <a:bodyPr/>
          <a:lstStyle>
            <a:lvl1pPr marL="0" indent="0">
              <a:buNone/>
              <a:defRPr/>
            </a:lvl1pPr>
            <a:lvl2pPr marL="457200" marR="0" indent="0" algn="l" defTabSz="914400" rtl="0" eaLnBrk="1" fontAlgn="base" latinLnBrk="0" hangingPunct="1">
              <a:lnSpc>
                <a:spcPct val="100000"/>
              </a:lnSpc>
              <a:spcBef>
                <a:spcPts val="0"/>
              </a:spcBef>
              <a:spcAft>
                <a:spcPts val="0"/>
              </a:spcAft>
              <a:buClrTx/>
              <a:buSzTx/>
              <a:buFontTx/>
              <a:buNone/>
              <a:tabLst/>
              <a:defRPr/>
            </a:lvl2pPr>
          </a:lstStyle>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Textbooks:</a:t>
            </a: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Jamsa</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K. A. (2013). Cloud computing: SaaS, PaaS, IaaS, virtualization, business models, mobile, security and more. Burlington, MA: Jones &amp; Bartlett Learning</a:t>
            </a:r>
          </a:p>
          <a:p>
            <a:pPr marL="457200" marR="0" lvl="1" indent="0" algn="l" defTabSz="914400" rtl="0" eaLnBrk="1" fontAlgn="base"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endParaRP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Erl</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T., Mahmood, Z., &amp; </a:t>
            </a: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Puttini</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R. (2014). </a:t>
            </a:r>
            <a:r>
              <a:rPr kumimoji="0" lang="en-US" sz="900" b="0" i="1" u="none" strike="noStrike" kern="1200" cap="none" spc="0" normalizeH="0" baseline="0" noProof="0" dirty="0">
                <a:ln>
                  <a:noFill/>
                </a:ln>
                <a:solidFill>
                  <a:prstClr val="white">
                    <a:lumMod val="65000"/>
                  </a:prstClr>
                </a:solidFill>
                <a:effectLst/>
                <a:uLnTx/>
                <a:uFillTx/>
                <a:latin typeface="+mn-lt"/>
                <a:ea typeface="+mn-ea"/>
                <a:cs typeface="+mn-cs"/>
              </a:rPr>
              <a:t>Cloud computing: concepts, technology, &amp; architecture</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Upper Saddle River, NJ: Prentice Hall</a:t>
            </a:r>
            <a:endParaRPr kumimoji="0" lang="en-US" altLang="en-US" sz="1400" b="0" i="0" u="none" strike="noStrike" kern="1200" cap="none" spc="0" normalizeH="0" baseline="0" noProof="0" dirty="0">
              <a:ln>
                <a:noFill/>
              </a:ln>
              <a:solidFill>
                <a:prstClr val="white">
                  <a:lumMod val="65000"/>
                </a:prstClr>
              </a:solidFill>
              <a:effectLst/>
              <a:uLnTx/>
              <a:uFillTx/>
              <a:latin typeface="+mn-lt"/>
              <a:ea typeface="+mn-ea"/>
              <a:cs typeface="+mn-cs"/>
            </a:endParaRPr>
          </a:p>
        </p:txBody>
      </p:sp>
    </p:spTree>
    <p:extLst>
      <p:ext uri="{BB962C8B-B14F-4D97-AF65-F5344CB8AC3E}">
        <p14:creationId xmlns:p14="http://schemas.microsoft.com/office/powerpoint/2010/main" val="253189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250357-098C-4413-94BA-7E429170EFA3}"/>
              </a:ext>
            </a:extLst>
          </p:cNvPr>
          <p:cNvSpPr/>
          <p:nvPr userDrawn="1"/>
        </p:nvSpPr>
        <p:spPr>
          <a:xfrm>
            <a:off x="-15974" y="6065979"/>
            <a:ext cx="9159973" cy="805532"/>
          </a:xfrm>
          <a:prstGeom prst="rect">
            <a:avLst/>
          </a:prstGeom>
          <a:solidFill>
            <a:srgbClr val="003B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5BBCB80C-19B8-44AA-88B3-8594C05CF839}"/>
              </a:ext>
            </a:extLst>
          </p:cNvPr>
          <p:cNvSpPr txBox="1">
            <a:spLocks/>
          </p:cNvSpPr>
          <p:nvPr userDrawn="1"/>
        </p:nvSpPr>
        <p:spPr>
          <a:xfrm>
            <a:off x="-1" y="0"/>
            <a:ext cx="9143999" cy="609600"/>
          </a:xfrm>
          <a:prstGeom prst="rect">
            <a:avLst/>
          </a:prstGeom>
          <a:solidFill>
            <a:srgbClr val="003B70"/>
          </a:solidFill>
          <a:ln w="6350" cap="flat" cmpd="sng" algn="ctr">
            <a:noFill/>
            <a:prstDash val="solid"/>
            <a:miter lim="800000"/>
          </a:ln>
        </p:spPr>
        <p:style>
          <a:lnRef idx="1">
            <a:schemeClr val="accent1"/>
          </a:lnRef>
          <a:fillRef idx="3">
            <a:schemeClr val="accent1"/>
          </a:fillRef>
          <a:effectRef idx="2">
            <a:schemeClr val="accent1"/>
          </a:effectRef>
          <a:fontRef idx="minor">
            <a:schemeClr val="lt1"/>
          </a:fontRef>
        </p:style>
        <p:txBody>
          <a:bodyPr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2800" dirty="0"/>
          </a:p>
        </p:txBody>
      </p:sp>
      <p:pic>
        <p:nvPicPr>
          <p:cNvPr id="5" name="Picture 4" descr="white.eps">
            <a:extLst>
              <a:ext uri="{FF2B5EF4-FFF2-40B4-BE49-F238E27FC236}">
                <a16:creationId xmlns:a16="http://schemas.microsoft.com/office/drawing/2014/main" id="{A45853DF-3AA0-4864-B781-01BFC528CC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9" name="Content Placeholder 8">
            <a:extLst>
              <a:ext uri="{FF2B5EF4-FFF2-40B4-BE49-F238E27FC236}">
                <a16:creationId xmlns:a16="http://schemas.microsoft.com/office/drawing/2014/main" id="{F3A02D08-3979-4107-9C65-E63A240B1A92}"/>
              </a:ext>
            </a:extLst>
          </p:cNvPr>
          <p:cNvSpPr>
            <a:spLocks noGrp="1"/>
          </p:cNvSpPr>
          <p:nvPr>
            <p:ph sz="quarter" idx="10"/>
          </p:nvPr>
        </p:nvSpPr>
        <p:spPr>
          <a:xfrm>
            <a:off x="0" y="76200"/>
            <a:ext cx="9144000" cy="457200"/>
          </a:xfrm>
          <a:prstGeom prst="rect">
            <a:avLst/>
          </a:prstGeom>
        </p:spPr>
        <p:txBody>
          <a:bodyPr/>
          <a:lstStyle>
            <a:lvl1pPr marL="0" indent="0" algn="ctr">
              <a:buFontTx/>
              <a:buNone/>
              <a:defRPr sz="2800">
                <a:solidFill>
                  <a:schemeClr val="bg1"/>
                </a:solidFill>
                <a:latin typeface="+mn-lt"/>
                <a:cs typeface="Arial" panose="020B0604020202020204" pitchFamily="34" charset="0"/>
              </a:defRPr>
            </a:lvl1pPr>
          </a:lstStyle>
          <a:p>
            <a:pPr lvl="0"/>
            <a:r>
              <a:rPr lang="en-US" dirty="0"/>
              <a:t>Click to edit Master text styles</a:t>
            </a:r>
          </a:p>
        </p:txBody>
      </p:sp>
      <p:sp>
        <p:nvSpPr>
          <p:cNvPr id="11" name="Text Placeholder 10">
            <a:extLst>
              <a:ext uri="{FF2B5EF4-FFF2-40B4-BE49-F238E27FC236}">
                <a16:creationId xmlns:a16="http://schemas.microsoft.com/office/drawing/2014/main" id="{9DA27B2B-1C87-45F9-9226-8D8BBFFC3626}"/>
              </a:ext>
            </a:extLst>
          </p:cNvPr>
          <p:cNvSpPr>
            <a:spLocks noGrp="1"/>
          </p:cNvSpPr>
          <p:nvPr>
            <p:ph type="body" sz="quarter" idx="11"/>
          </p:nvPr>
        </p:nvSpPr>
        <p:spPr>
          <a:xfrm>
            <a:off x="76200" y="1066800"/>
            <a:ext cx="8915400" cy="4922838"/>
          </a:xfrm>
          <a:prstGeom prst="rect">
            <a:avLst/>
          </a:prstGeo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437C98F8-0A3E-46BA-BE37-66158C1335BE}"/>
              </a:ext>
            </a:extLst>
          </p:cNvPr>
          <p:cNvSpPr>
            <a:spLocks noGrp="1"/>
          </p:cNvSpPr>
          <p:nvPr>
            <p:ph type="sldNum" sz="quarter" idx="12"/>
          </p:nvPr>
        </p:nvSpPr>
        <p:spPr>
          <a:xfrm>
            <a:off x="7772400" y="6356350"/>
            <a:ext cx="1219200" cy="365125"/>
          </a:xfrm>
          <a:prstGeom prst="rect">
            <a:avLst/>
          </a:prstGeom>
        </p:spPr>
        <p:txBody>
          <a:bodyPr/>
          <a:lstStyle>
            <a:lvl1pPr algn="r">
              <a:defRPr sz="1000">
                <a:solidFill>
                  <a:schemeClr val="bg1"/>
                </a:solidFill>
              </a:defRPr>
            </a:lvl1pPr>
          </a:lstStyle>
          <a:p>
            <a:fld id="{2D4BBB39-E2E0-4394-9BE1-4609A86155D0}" type="slidenum">
              <a:rPr lang="en-US" smtClean="0"/>
              <a:pPr/>
              <a:t>‹#›</a:t>
            </a:fld>
            <a:endParaRPr lang="en-US"/>
          </a:p>
        </p:txBody>
      </p:sp>
    </p:spTree>
    <p:extLst>
      <p:ext uri="{BB962C8B-B14F-4D97-AF65-F5344CB8AC3E}">
        <p14:creationId xmlns:p14="http://schemas.microsoft.com/office/powerpoint/2010/main" val="24682720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475236"/>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B70"/>
        </a:solidFill>
        <a:effectLst/>
      </p:bgPr>
    </p:bg>
    <p:spTree>
      <p:nvGrpSpPr>
        <p:cNvPr id="1" name=""/>
        <p:cNvGrpSpPr/>
        <p:nvPr/>
      </p:nvGrpSpPr>
      <p:grpSpPr>
        <a:xfrm>
          <a:off x="0" y="0"/>
          <a:ext cx="0" cy="0"/>
          <a:chOff x="0" y="0"/>
          <a:chExt cx="0" cy="0"/>
        </a:xfrm>
      </p:grpSpPr>
      <p:pic>
        <p:nvPicPr>
          <p:cNvPr id="7" name="Picture 6" descr="white.eps">
            <a:extLst>
              <a:ext uri="{FF2B5EF4-FFF2-40B4-BE49-F238E27FC236}">
                <a16:creationId xmlns:a16="http://schemas.microsoft.com/office/drawing/2014/main" id="{E93096B6-71DD-4ABE-B513-A7116A98C0B5}"/>
              </a:ext>
            </a:extLst>
          </p:cNvPr>
          <p:cNvPicPr>
            <a:picLocks noChangeAspect="1"/>
          </p:cNvPicPr>
          <p:nvPr userDrawn="1"/>
        </p:nvPicPr>
        <p:blipFill>
          <a:blip r:embed="rId4">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spTree>
    <p:extLst>
      <p:ext uri="{BB962C8B-B14F-4D97-AF65-F5344CB8AC3E}">
        <p14:creationId xmlns:p14="http://schemas.microsoft.com/office/powerpoint/2010/main" val="3128729376"/>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B70"/>
        </a:solidFill>
        <a:effectLst/>
      </p:bgPr>
    </p:bg>
    <p:spTree>
      <p:nvGrpSpPr>
        <p:cNvPr id="1" name=""/>
        <p:cNvGrpSpPr/>
        <p:nvPr/>
      </p:nvGrpSpPr>
      <p:grpSpPr>
        <a:xfrm>
          <a:off x="0" y="0"/>
          <a:ext cx="0" cy="0"/>
          <a:chOff x="0" y="0"/>
          <a:chExt cx="0" cy="0"/>
        </a:xfrm>
      </p:grpSpPr>
      <p:pic>
        <p:nvPicPr>
          <p:cNvPr id="5" name="Picture 4" descr="white.eps"/>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pic>
        <p:nvPicPr>
          <p:cNvPr id="6" name="Picture 5" descr="white.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4" name="TextBox 3">
            <a:extLst>
              <a:ext uri="{FF2B5EF4-FFF2-40B4-BE49-F238E27FC236}">
                <a16:creationId xmlns:a16="http://schemas.microsoft.com/office/drawing/2014/main" id="{28C455BB-A3D3-48D2-88BC-6DA64D6D25FE}"/>
              </a:ext>
            </a:extLst>
          </p:cNvPr>
          <p:cNvSpPr txBox="1"/>
          <p:nvPr/>
        </p:nvSpPr>
        <p:spPr>
          <a:xfrm>
            <a:off x="0" y="609600"/>
            <a:ext cx="9067800" cy="304698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ITS-631- Operational Excellence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Chapter </a:t>
            </a:r>
            <a:r>
              <a:rPr lang="en-US" sz="3200" dirty="0">
                <a:solidFill>
                  <a:prstClr val="white"/>
                </a:solidFill>
                <a:latin typeface="Calibri" panose="020F0502020204030204"/>
              </a:rPr>
              <a:t>12 </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Information Technology and Organizational Learning</a:t>
            </a:r>
          </a:p>
        </p:txBody>
      </p:sp>
    </p:spTree>
    <p:extLst>
      <p:ext uri="{BB962C8B-B14F-4D97-AF65-F5344CB8AC3E}">
        <p14:creationId xmlns:p14="http://schemas.microsoft.com/office/powerpoint/2010/main" val="24216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64DA50-D277-43F8-9F23-C1946006CB44}"/>
              </a:ext>
            </a:extLst>
          </p:cNvPr>
          <p:cNvSpPr>
            <a:spLocks noGrp="1"/>
          </p:cNvSpPr>
          <p:nvPr>
            <p:ph sz="quarter" idx="10"/>
          </p:nvPr>
        </p:nvSpPr>
        <p:spPr/>
        <p:txBody>
          <a:bodyPr/>
          <a:lstStyle/>
          <a:p>
            <a:r>
              <a:rPr lang="en-US" dirty="0"/>
              <a:t>Ethics and Maturity</a:t>
            </a:r>
          </a:p>
        </p:txBody>
      </p:sp>
      <p:sp>
        <p:nvSpPr>
          <p:cNvPr id="3" name="Text Placeholder 2">
            <a:extLst>
              <a:ext uri="{FF2B5EF4-FFF2-40B4-BE49-F238E27FC236}">
                <a16:creationId xmlns:a16="http://schemas.microsoft.com/office/drawing/2014/main" id="{77FE1EC0-5269-48F1-8A97-341CE650584B}"/>
              </a:ext>
            </a:extLst>
          </p:cNvPr>
          <p:cNvSpPr>
            <a:spLocks noGrp="1"/>
          </p:cNvSpPr>
          <p:nvPr>
            <p:ph type="body" sz="quarter" idx="11"/>
          </p:nvPr>
        </p:nvSpPr>
        <p:spPr/>
        <p:txBody>
          <a:bodyPr/>
          <a:lstStyle/>
          <a:p>
            <a:r>
              <a:rPr lang="en-US" dirty="0"/>
              <a:t>Create an ethical IT organizational model</a:t>
            </a:r>
          </a:p>
          <a:p>
            <a:pPr lvl="1"/>
            <a:r>
              <a:rPr lang="en-US" dirty="0"/>
              <a:t>The technology executive has control over that organization.</a:t>
            </a:r>
          </a:p>
          <a:p>
            <a:pPr lvl="1"/>
            <a:r>
              <a:rPr lang="en-US" dirty="0"/>
              <a:t>Most IT ethical problems today emanate from technology personnel because of their unusual access to data and information.</a:t>
            </a:r>
          </a:p>
          <a:p>
            <a:pPr lvl="1"/>
            <a:r>
              <a:rPr lang="en-US" dirty="0"/>
              <a:t>IT is positioned to lead the direction, since it is its area of expertise.</a:t>
            </a:r>
          </a:p>
          <a:p>
            <a:r>
              <a:rPr lang="en-US" dirty="0"/>
              <a:t>The code of ethics should focus on:</a:t>
            </a:r>
          </a:p>
          <a:p>
            <a:pPr lvl="1"/>
            <a:r>
              <a:rPr lang="en-US" dirty="0"/>
              <a:t>Privacy</a:t>
            </a:r>
          </a:p>
          <a:p>
            <a:pPr lvl="1"/>
            <a:r>
              <a:rPr lang="en-US" dirty="0"/>
              <a:t>Confidentiality</a:t>
            </a:r>
          </a:p>
          <a:p>
            <a:pPr lvl="1"/>
            <a:r>
              <a:rPr lang="en-US" dirty="0"/>
              <a:t>Moral responsibility</a:t>
            </a:r>
          </a:p>
          <a:p>
            <a:pPr lvl="1"/>
            <a:r>
              <a:rPr lang="en-US"/>
              <a:t>Theft</a:t>
            </a:r>
            <a:endParaRPr lang="en-US" dirty="0"/>
          </a:p>
          <a:p>
            <a:endParaRPr lang="en-US" dirty="0"/>
          </a:p>
        </p:txBody>
      </p:sp>
      <p:sp>
        <p:nvSpPr>
          <p:cNvPr id="4" name="Slide Number Placeholder 3">
            <a:extLst>
              <a:ext uri="{FF2B5EF4-FFF2-40B4-BE49-F238E27FC236}">
                <a16:creationId xmlns:a16="http://schemas.microsoft.com/office/drawing/2014/main" id="{340E2801-2884-4CA2-893A-CF351F7174F1}"/>
              </a:ext>
            </a:extLst>
          </p:cNvPr>
          <p:cNvSpPr>
            <a:spLocks noGrp="1"/>
          </p:cNvSpPr>
          <p:nvPr>
            <p:ph type="sldNum" sz="quarter" idx="12"/>
          </p:nvPr>
        </p:nvSpPr>
        <p:spPr/>
        <p:txBody>
          <a:bodyPr/>
          <a:lstStyle/>
          <a:p>
            <a:fld id="{2D4BBB39-E2E0-4394-9BE1-4609A86155D0}" type="slidenum">
              <a:rPr lang="en-US" smtClean="0"/>
              <a:pPr/>
              <a:t>10</a:t>
            </a:fld>
            <a:endParaRPr lang="en-US"/>
          </a:p>
        </p:txBody>
      </p:sp>
    </p:spTree>
    <p:extLst>
      <p:ext uri="{BB962C8B-B14F-4D97-AF65-F5344CB8AC3E}">
        <p14:creationId xmlns:p14="http://schemas.microsoft.com/office/powerpoint/2010/main" val="81281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D86514-E834-4AA3-BCA4-70CD0A67B825}"/>
              </a:ext>
            </a:extLst>
          </p:cNvPr>
          <p:cNvSpPr>
            <a:spLocks noGrp="1"/>
          </p:cNvSpPr>
          <p:nvPr>
            <p:ph sz="quarter" idx="10"/>
          </p:nvPr>
        </p:nvSpPr>
        <p:spPr/>
        <p:txBody>
          <a:bodyPr/>
          <a:lstStyle/>
          <a:p>
            <a:r>
              <a:rPr lang="en-US" dirty="0"/>
              <a:t>References</a:t>
            </a:r>
          </a:p>
        </p:txBody>
      </p:sp>
      <p:sp>
        <p:nvSpPr>
          <p:cNvPr id="3" name="Text Placeholder 2">
            <a:extLst>
              <a:ext uri="{FF2B5EF4-FFF2-40B4-BE49-F238E27FC236}">
                <a16:creationId xmlns:a16="http://schemas.microsoft.com/office/drawing/2014/main" id="{9D394E8F-687E-49AF-AF6A-FA1AFC2F548D}"/>
              </a:ext>
            </a:extLst>
          </p:cNvPr>
          <p:cNvSpPr>
            <a:spLocks noGrp="1"/>
          </p:cNvSpPr>
          <p:nvPr>
            <p:ph type="body" sz="quarter" idx="11"/>
          </p:nvPr>
        </p:nvSpPr>
        <p:spPr/>
        <p:txBody>
          <a:bodyPr/>
          <a:lstStyle/>
          <a:p>
            <a:pPr lvl="0"/>
            <a:r>
              <a:rPr lang="en-US" dirty="0"/>
              <a:t>Langer, A. M. (2018). Information Technology and Organizational Learning. 3rd edition. Taylor &amp; Francis Group, LLC. ISBN: 978-1-138-23858-9</a:t>
            </a:r>
            <a:endParaRPr lang="en-US" sz="3600" dirty="0"/>
          </a:p>
          <a:p>
            <a:endParaRPr lang="en-US" dirty="0"/>
          </a:p>
        </p:txBody>
      </p:sp>
      <p:sp>
        <p:nvSpPr>
          <p:cNvPr id="4" name="Slide Number Placeholder 3">
            <a:extLst>
              <a:ext uri="{FF2B5EF4-FFF2-40B4-BE49-F238E27FC236}">
                <a16:creationId xmlns:a16="http://schemas.microsoft.com/office/drawing/2014/main" id="{9DD291F8-CB9E-4A82-B1F0-35A9F7C0FDA9}"/>
              </a:ext>
            </a:extLst>
          </p:cNvPr>
          <p:cNvSpPr>
            <a:spLocks noGrp="1"/>
          </p:cNvSpPr>
          <p:nvPr>
            <p:ph type="sldNum" sz="quarter" idx="12"/>
          </p:nvPr>
        </p:nvSpPr>
        <p:spPr/>
        <p:txBody>
          <a:bodyPr/>
          <a:lstStyle/>
          <a:p>
            <a:fld id="{2D4BBB39-E2E0-4394-9BE1-4609A86155D0}" type="slidenum">
              <a:rPr lang="en-US" smtClean="0"/>
              <a:pPr/>
              <a:t>11</a:t>
            </a:fld>
            <a:endParaRPr lang="en-US"/>
          </a:p>
        </p:txBody>
      </p:sp>
    </p:spTree>
    <p:extLst>
      <p:ext uri="{BB962C8B-B14F-4D97-AF65-F5344CB8AC3E}">
        <p14:creationId xmlns:p14="http://schemas.microsoft.com/office/powerpoint/2010/main" val="25305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9FB21-5595-4179-97BC-44253E6B9708}"/>
              </a:ext>
            </a:extLst>
          </p:cNvPr>
          <p:cNvSpPr>
            <a:spLocks noGrp="1"/>
          </p:cNvSpPr>
          <p:nvPr>
            <p:ph sz="quarter" idx="10"/>
          </p:nvPr>
        </p:nvSpPr>
        <p:spPr/>
        <p:txBody>
          <a:bodyPr/>
          <a:lstStyle/>
          <a:p>
            <a:r>
              <a:rPr lang="en-US" dirty="0">
                <a:solidFill>
                  <a:schemeClr val="lt1"/>
                </a:solidFill>
              </a:rPr>
              <a:t>Introduction</a:t>
            </a:r>
            <a:endParaRPr lang="en-US" dirty="0"/>
          </a:p>
        </p:txBody>
      </p:sp>
      <p:sp>
        <p:nvSpPr>
          <p:cNvPr id="3" name="Text Placeholder 2">
            <a:extLst>
              <a:ext uri="{FF2B5EF4-FFF2-40B4-BE49-F238E27FC236}">
                <a16:creationId xmlns:a16="http://schemas.microsoft.com/office/drawing/2014/main" id="{1C359DC3-D8DD-4B44-9C41-C0A5C64A5800}"/>
              </a:ext>
            </a:extLst>
          </p:cNvPr>
          <p:cNvSpPr>
            <a:spLocks noGrp="1"/>
          </p:cNvSpPr>
          <p:nvPr>
            <p:ph type="body" sz="quarter" idx="11"/>
          </p:nvPr>
        </p:nvSpPr>
        <p:spPr/>
        <p:txBody>
          <a:bodyPr/>
          <a:lstStyle/>
          <a:p>
            <a:r>
              <a:rPr lang="en-US" dirty="0"/>
              <a:t>Toward Best Practices</a:t>
            </a:r>
          </a:p>
          <a:p>
            <a:r>
              <a:rPr lang="en-US" dirty="0"/>
              <a:t>Best practices are defined as generally accepted ways of doing specific functions or processes by a particular profession or industry</a:t>
            </a:r>
          </a:p>
          <a:p>
            <a:r>
              <a:rPr lang="en-US" dirty="0"/>
              <a:t>Best practices, in the context of ROD, are a set of processes, behaviors, and organizational structures that tend to provide successful foundations to implement and sustain organizational learning</a:t>
            </a:r>
            <a:endParaRPr lang="en-US" dirty="0">
              <a:solidFill>
                <a:srgbClr val="000000"/>
              </a:solidFill>
            </a:endParaRPr>
          </a:p>
        </p:txBody>
      </p:sp>
      <p:sp>
        <p:nvSpPr>
          <p:cNvPr id="6" name="Slide Number Placeholder 5">
            <a:extLst>
              <a:ext uri="{FF2B5EF4-FFF2-40B4-BE49-F238E27FC236}">
                <a16:creationId xmlns:a16="http://schemas.microsoft.com/office/drawing/2014/main" id="{AC39F644-86CC-4E63-B428-D85ADFF6C6E2}"/>
              </a:ext>
            </a:extLst>
          </p:cNvPr>
          <p:cNvSpPr>
            <a:spLocks noGrp="1"/>
          </p:cNvSpPr>
          <p:nvPr>
            <p:ph type="sldNum" sz="quarter" idx="12"/>
          </p:nvPr>
        </p:nvSpPr>
        <p:spPr/>
        <p:txBody>
          <a:bodyPr/>
          <a:lstStyle/>
          <a:p>
            <a:fld id="{2D4BBB39-E2E0-4394-9BE1-4609A86155D0}" type="slidenum">
              <a:rPr lang="en-US" smtClean="0"/>
              <a:pPr/>
              <a:t>2</a:t>
            </a:fld>
            <a:endParaRPr lang="en-US"/>
          </a:p>
        </p:txBody>
      </p:sp>
    </p:spTree>
    <p:extLst>
      <p:ext uri="{BB962C8B-B14F-4D97-AF65-F5344CB8AC3E}">
        <p14:creationId xmlns:p14="http://schemas.microsoft.com/office/powerpoint/2010/main" val="24545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57E44C-7660-4BDD-B1DF-D4E4AAE55178}"/>
              </a:ext>
            </a:extLst>
          </p:cNvPr>
          <p:cNvSpPr>
            <a:spLocks noGrp="1"/>
          </p:cNvSpPr>
          <p:nvPr>
            <p:ph sz="quarter" idx="10"/>
          </p:nvPr>
        </p:nvSpPr>
        <p:spPr/>
        <p:txBody>
          <a:bodyPr/>
          <a:lstStyle/>
          <a:p>
            <a:r>
              <a:rPr lang="en-US" dirty="0">
                <a:solidFill>
                  <a:schemeClr val="lt1"/>
                </a:solidFill>
              </a:rPr>
              <a:t>Chief IT Executive</a:t>
            </a:r>
            <a:endParaRPr lang="en-US" dirty="0"/>
          </a:p>
        </p:txBody>
      </p:sp>
      <p:sp>
        <p:nvSpPr>
          <p:cNvPr id="3" name="Text Placeholder 2">
            <a:extLst>
              <a:ext uri="{FF2B5EF4-FFF2-40B4-BE49-F238E27FC236}">
                <a16:creationId xmlns:a16="http://schemas.microsoft.com/office/drawing/2014/main" id="{20D453B1-EF40-448A-A923-3EAE0E787CAF}"/>
              </a:ext>
            </a:extLst>
          </p:cNvPr>
          <p:cNvSpPr>
            <a:spLocks noGrp="1"/>
          </p:cNvSpPr>
          <p:nvPr>
            <p:ph type="body" sz="quarter" idx="11"/>
          </p:nvPr>
        </p:nvSpPr>
        <p:spPr>
          <a:xfrm>
            <a:off x="76200" y="838200"/>
            <a:ext cx="8839200" cy="4922838"/>
          </a:xfrm>
        </p:spPr>
        <p:txBody>
          <a:bodyPr/>
          <a:lstStyle/>
          <a:p>
            <a:r>
              <a:rPr lang="en-US" dirty="0"/>
              <a:t>CIO</a:t>
            </a:r>
          </a:p>
          <a:p>
            <a:r>
              <a:rPr lang="en-US" sz="2200" dirty="0"/>
              <a:t>CTO</a:t>
            </a:r>
          </a:p>
          <a:p>
            <a:r>
              <a:rPr lang="en-US" sz="2200" dirty="0"/>
              <a:t>CKO</a:t>
            </a:r>
          </a:p>
          <a:p>
            <a:r>
              <a:rPr lang="en-US" sz="2200" dirty="0"/>
              <a:t>It’s necessary to understand the current information and stats about what each person/role does and how they do it.</a:t>
            </a:r>
          </a:p>
          <a:p>
            <a:endParaRPr lang="en-US" sz="2200" dirty="0"/>
          </a:p>
          <a:p>
            <a:endParaRPr lang="en-US" dirty="0">
              <a:solidFill>
                <a:srgbClr val="000000"/>
              </a:solidFill>
            </a:endParaRPr>
          </a:p>
        </p:txBody>
      </p:sp>
      <p:sp>
        <p:nvSpPr>
          <p:cNvPr id="4" name="Slide Number Placeholder 3">
            <a:extLst>
              <a:ext uri="{FF2B5EF4-FFF2-40B4-BE49-F238E27FC236}">
                <a16:creationId xmlns:a16="http://schemas.microsoft.com/office/drawing/2014/main" id="{1348EF09-D2AE-4E75-B6C6-B55B2D3DB60A}"/>
              </a:ext>
            </a:extLst>
          </p:cNvPr>
          <p:cNvSpPr>
            <a:spLocks noGrp="1"/>
          </p:cNvSpPr>
          <p:nvPr>
            <p:ph type="sldNum" sz="quarter" idx="12"/>
          </p:nvPr>
        </p:nvSpPr>
        <p:spPr/>
        <p:txBody>
          <a:bodyPr/>
          <a:lstStyle/>
          <a:p>
            <a:fld id="{2D4BBB39-E2E0-4394-9BE1-4609A86155D0}" type="slidenum">
              <a:rPr lang="en-US" smtClean="0"/>
              <a:pPr/>
              <a:t>3</a:t>
            </a:fld>
            <a:endParaRPr lang="en-US"/>
          </a:p>
        </p:txBody>
      </p:sp>
      <p:pic>
        <p:nvPicPr>
          <p:cNvPr id="10" name="Picture 9">
            <a:extLst>
              <a:ext uri="{FF2B5EF4-FFF2-40B4-BE49-F238E27FC236}">
                <a16:creationId xmlns:a16="http://schemas.microsoft.com/office/drawing/2014/main" id="{CCF4C799-5866-401C-9285-EF6966E6E716}"/>
              </a:ext>
            </a:extLst>
          </p:cNvPr>
          <p:cNvPicPr>
            <a:picLocks noChangeAspect="1"/>
          </p:cNvPicPr>
          <p:nvPr/>
        </p:nvPicPr>
        <p:blipFill>
          <a:blip r:embed="rId2"/>
          <a:stretch>
            <a:fillRect/>
          </a:stretch>
        </p:blipFill>
        <p:spPr>
          <a:xfrm>
            <a:off x="3276600" y="2990850"/>
            <a:ext cx="4114800" cy="3028950"/>
          </a:xfrm>
          <a:prstGeom prst="rect">
            <a:avLst/>
          </a:prstGeom>
        </p:spPr>
      </p:pic>
    </p:spTree>
    <p:extLst>
      <p:ext uri="{BB962C8B-B14F-4D97-AF65-F5344CB8AC3E}">
        <p14:creationId xmlns:p14="http://schemas.microsoft.com/office/powerpoint/2010/main" val="210365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6576F4-5796-42DF-AE14-9B7906360A13}"/>
              </a:ext>
            </a:extLst>
          </p:cNvPr>
          <p:cNvSpPr>
            <a:spLocks noGrp="1"/>
          </p:cNvSpPr>
          <p:nvPr>
            <p:ph sz="quarter" idx="10"/>
          </p:nvPr>
        </p:nvSpPr>
        <p:spPr/>
        <p:txBody>
          <a:bodyPr/>
          <a:lstStyle/>
          <a:p>
            <a:r>
              <a:rPr lang="en-US" dirty="0"/>
              <a:t>Best Practices Chief IT should focus on…</a:t>
            </a:r>
          </a:p>
        </p:txBody>
      </p:sp>
      <p:sp>
        <p:nvSpPr>
          <p:cNvPr id="3" name="Text Placeholder 2">
            <a:extLst>
              <a:ext uri="{FF2B5EF4-FFF2-40B4-BE49-F238E27FC236}">
                <a16:creationId xmlns:a16="http://schemas.microsoft.com/office/drawing/2014/main" id="{3EF63C71-D137-41AF-A316-1A63A9D35C06}"/>
              </a:ext>
            </a:extLst>
          </p:cNvPr>
          <p:cNvSpPr>
            <a:spLocks noGrp="1"/>
          </p:cNvSpPr>
          <p:nvPr>
            <p:ph type="body" sz="quarter" idx="11"/>
          </p:nvPr>
        </p:nvSpPr>
        <p:spPr>
          <a:xfrm>
            <a:off x="76200" y="1066800"/>
            <a:ext cx="8382000" cy="4922838"/>
          </a:xfrm>
        </p:spPr>
        <p:txBody>
          <a:bodyPr/>
          <a:lstStyle/>
          <a:p>
            <a:r>
              <a:rPr lang="en-US" i="1" dirty="0"/>
              <a:t>Strategic thinking</a:t>
            </a:r>
            <a:r>
              <a:rPr lang="en-US" dirty="0"/>
              <a:t> </a:t>
            </a:r>
          </a:p>
          <a:p>
            <a:r>
              <a:rPr lang="en-US" i="1" dirty="0"/>
              <a:t>Industry expertise</a:t>
            </a:r>
            <a:r>
              <a:rPr lang="en-US" dirty="0"/>
              <a:t> </a:t>
            </a:r>
          </a:p>
          <a:p>
            <a:r>
              <a:rPr lang="en-US" i="1" dirty="0"/>
              <a:t>Create and manage change</a:t>
            </a:r>
          </a:p>
          <a:p>
            <a:r>
              <a:rPr lang="en-US" i="1" dirty="0"/>
              <a:t>Communications</a:t>
            </a:r>
            <a:r>
              <a:rPr lang="en-US" dirty="0"/>
              <a:t> </a:t>
            </a:r>
          </a:p>
          <a:p>
            <a:r>
              <a:rPr lang="en-US" i="1" dirty="0"/>
              <a:t>Relationship building</a:t>
            </a:r>
            <a:r>
              <a:rPr lang="en-US" dirty="0"/>
              <a:t> </a:t>
            </a:r>
          </a:p>
          <a:p>
            <a:r>
              <a:rPr lang="en-US" i="1" dirty="0"/>
              <a:t>Business knowledge</a:t>
            </a:r>
            <a:r>
              <a:rPr lang="en-US" dirty="0"/>
              <a:t> </a:t>
            </a:r>
          </a:p>
          <a:p>
            <a:r>
              <a:rPr lang="en-US" i="1" dirty="0"/>
              <a:t>Technology proficiency</a:t>
            </a:r>
          </a:p>
          <a:p>
            <a:r>
              <a:rPr lang="en-US" i="1" dirty="0"/>
              <a:t>Leadership</a:t>
            </a:r>
            <a:r>
              <a:rPr lang="en-US" dirty="0"/>
              <a:t> </a:t>
            </a:r>
          </a:p>
          <a:p>
            <a:r>
              <a:rPr lang="en-US" i="1" dirty="0"/>
              <a:t>Management skills</a:t>
            </a:r>
            <a:r>
              <a:rPr lang="en-US" dirty="0"/>
              <a:t> </a:t>
            </a:r>
          </a:p>
          <a:p>
            <a:r>
              <a:rPr lang="en-US" i="1" dirty="0"/>
              <a:t>Hiring and retention</a:t>
            </a:r>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56CF2C3-F6E7-4AF6-833B-4770FB75F7D4}"/>
              </a:ext>
            </a:extLst>
          </p:cNvPr>
          <p:cNvSpPr>
            <a:spLocks noGrp="1"/>
          </p:cNvSpPr>
          <p:nvPr>
            <p:ph type="sldNum" sz="quarter" idx="12"/>
          </p:nvPr>
        </p:nvSpPr>
        <p:spPr/>
        <p:txBody>
          <a:bodyPr/>
          <a:lstStyle/>
          <a:p>
            <a:fld id="{2D4BBB39-E2E0-4394-9BE1-4609A86155D0}" type="slidenum">
              <a:rPr lang="en-US" smtClean="0"/>
              <a:pPr/>
              <a:t>4</a:t>
            </a:fld>
            <a:endParaRPr lang="en-US"/>
          </a:p>
        </p:txBody>
      </p:sp>
    </p:spTree>
    <p:extLst>
      <p:ext uri="{BB962C8B-B14F-4D97-AF65-F5344CB8AC3E}">
        <p14:creationId xmlns:p14="http://schemas.microsoft.com/office/powerpoint/2010/main" val="189803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63640B-FA73-4757-915A-9378406D353C}"/>
              </a:ext>
            </a:extLst>
          </p:cNvPr>
          <p:cNvSpPr>
            <a:spLocks noGrp="1"/>
          </p:cNvSpPr>
          <p:nvPr>
            <p:ph sz="quarter" idx="10"/>
          </p:nvPr>
        </p:nvSpPr>
        <p:spPr/>
        <p:txBody>
          <a:bodyPr/>
          <a:lstStyle/>
          <a:p>
            <a:r>
              <a:rPr lang="en-US" sz="2400" dirty="0"/>
              <a:t>Maturity Stages and Dimension Variables</a:t>
            </a:r>
          </a:p>
        </p:txBody>
      </p:sp>
      <p:sp>
        <p:nvSpPr>
          <p:cNvPr id="3" name="Text Placeholder 2">
            <a:extLst>
              <a:ext uri="{FF2B5EF4-FFF2-40B4-BE49-F238E27FC236}">
                <a16:creationId xmlns:a16="http://schemas.microsoft.com/office/drawing/2014/main" id="{1C24F2EC-BF22-4728-8823-7D12AB52603E}"/>
              </a:ext>
            </a:extLst>
          </p:cNvPr>
          <p:cNvSpPr>
            <a:spLocks noGrp="1"/>
          </p:cNvSpPr>
          <p:nvPr>
            <p:ph type="body" sz="quarter" idx="11"/>
          </p:nvPr>
        </p:nvSpPr>
        <p:spPr>
          <a:xfrm>
            <a:off x="76200" y="1066800"/>
            <a:ext cx="8382000" cy="4922838"/>
          </a:xfrm>
        </p:spPr>
        <p:txBody>
          <a:bodyPr/>
          <a:lstStyle/>
          <a:p>
            <a:r>
              <a:rPr lang="en-US" dirty="0"/>
              <a:t>Maturity Stages:</a:t>
            </a:r>
          </a:p>
          <a:p>
            <a:pPr lvl="1"/>
            <a:r>
              <a:rPr lang="en-US" dirty="0"/>
              <a:t>Technology competence and recognition</a:t>
            </a:r>
          </a:p>
          <a:p>
            <a:pPr lvl="1"/>
            <a:r>
              <a:rPr lang="en-US" dirty="0"/>
              <a:t>Multiplicity of technology perspectives</a:t>
            </a:r>
          </a:p>
          <a:p>
            <a:pPr lvl="1"/>
            <a:r>
              <a:rPr lang="en-US" dirty="0"/>
              <a:t>Comprehension of technology process</a:t>
            </a:r>
          </a:p>
          <a:p>
            <a:pPr lvl="1"/>
            <a:r>
              <a:rPr lang="en-US" dirty="0"/>
              <a:t>Stable technology integration</a:t>
            </a:r>
          </a:p>
          <a:p>
            <a:pPr lvl="1"/>
            <a:r>
              <a:rPr lang="en-US" dirty="0"/>
              <a:t>Technology leadership</a:t>
            </a:r>
          </a:p>
          <a:p>
            <a:r>
              <a:rPr lang="en-US" dirty="0"/>
              <a:t>Performance Dimensions</a:t>
            </a:r>
          </a:p>
          <a:p>
            <a:pPr lvl="1"/>
            <a:r>
              <a:rPr lang="en-US" dirty="0"/>
              <a:t>Technology cognition</a:t>
            </a:r>
          </a:p>
          <a:p>
            <a:pPr lvl="1"/>
            <a:r>
              <a:rPr lang="en-US" dirty="0"/>
              <a:t>Organizational culture</a:t>
            </a:r>
          </a:p>
          <a:p>
            <a:pPr lvl="1"/>
            <a:r>
              <a:rPr lang="en-US" dirty="0"/>
              <a:t>Management values</a:t>
            </a:r>
          </a:p>
          <a:p>
            <a:pPr lvl="1"/>
            <a:r>
              <a:rPr lang="en-US" dirty="0"/>
              <a:t>Business ethics</a:t>
            </a:r>
          </a:p>
          <a:p>
            <a:pPr lvl="1"/>
            <a:r>
              <a:rPr lang="en-US" dirty="0"/>
              <a:t>Executive presence</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F064788-D76D-4BEF-80E4-1D689EE0556D}"/>
              </a:ext>
            </a:extLst>
          </p:cNvPr>
          <p:cNvSpPr>
            <a:spLocks noGrp="1"/>
          </p:cNvSpPr>
          <p:nvPr>
            <p:ph type="sldNum" sz="quarter" idx="12"/>
          </p:nvPr>
        </p:nvSpPr>
        <p:spPr/>
        <p:txBody>
          <a:bodyPr/>
          <a:lstStyle/>
          <a:p>
            <a:fld id="{2D4BBB39-E2E0-4394-9BE1-4609A86155D0}" type="slidenum">
              <a:rPr lang="en-US" smtClean="0"/>
              <a:pPr/>
              <a:t>5</a:t>
            </a:fld>
            <a:endParaRPr lang="en-US"/>
          </a:p>
        </p:txBody>
      </p:sp>
    </p:spTree>
    <p:extLst>
      <p:ext uri="{BB962C8B-B14F-4D97-AF65-F5344CB8AC3E}">
        <p14:creationId xmlns:p14="http://schemas.microsoft.com/office/powerpoint/2010/main" val="331618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9DC68B-71EC-4D20-9282-8B5B2D599563}"/>
              </a:ext>
            </a:extLst>
          </p:cNvPr>
          <p:cNvSpPr>
            <a:spLocks noGrp="1"/>
          </p:cNvSpPr>
          <p:nvPr>
            <p:ph sz="quarter" idx="10"/>
          </p:nvPr>
        </p:nvSpPr>
        <p:spPr/>
        <p:txBody>
          <a:bodyPr/>
          <a:lstStyle/>
          <a:p>
            <a:r>
              <a:rPr lang="en-US" dirty="0"/>
              <a:t>CEO functions</a:t>
            </a:r>
          </a:p>
        </p:txBody>
      </p:sp>
      <p:sp>
        <p:nvSpPr>
          <p:cNvPr id="3" name="Text Placeholder 2">
            <a:extLst>
              <a:ext uri="{FF2B5EF4-FFF2-40B4-BE49-F238E27FC236}">
                <a16:creationId xmlns:a16="http://schemas.microsoft.com/office/drawing/2014/main" id="{35C23E67-D93C-41CC-8CE5-B3D1650D394A}"/>
              </a:ext>
            </a:extLst>
          </p:cNvPr>
          <p:cNvSpPr>
            <a:spLocks noGrp="1"/>
          </p:cNvSpPr>
          <p:nvPr>
            <p:ph type="body" sz="quarter" idx="11"/>
          </p:nvPr>
        </p:nvSpPr>
        <p:spPr>
          <a:xfrm>
            <a:off x="228600" y="1066800"/>
            <a:ext cx="8915400" cy="4922838"/>
          </a:xfrm>
        </p:spPr>
        <p:txBody>
          <a:bodyPr/>
          <a:lstStyle/>
          <a:p>
            <a:r>
              <a:rPr lang="en-US" sz="2000" dirty="0"/>
              <a:t>There was an 85% increase in the number of CIOs who reported directly to the CEO. This increase would suggest that CEOs need to directly manage the CIO function because of its importance to business strategy.</a:t>
            </a:r>
          </a:p>
          <a:p>
            <a:r>
              <a:rPr lang="en-US" sz="2000" dirty="0"/>
              <a:t>CEOs supporting outsourcing did not receive the cost-cutting results they had hoped for. In fact, most broke even. </a:t>
            </a:r>
          </a:p>
          <a:p>
            <a:r>
              <a:rPr lang="en-US" sz="2000" dirty="0"/>
              <a:t>CEOs have found that IT organizations that have centralized operations save more money, have fewer help-line calls than decentralized organizations, and do not sacrifice service quality. </a:t>
            </a:r>
          </a:p>
          <a:p>
            <a:r>
              <a:rPr lang="en-US" sz="2000" dirty="0"/>
              <a:t>CEOs are increasingly depending on the CIO for advice on business improvements using technology. As a result, their view is that IT professionals need advanced business degrees.</a:t>
            </a:r>
          </a:p>
          <a:p>
            <a:r>
              <a:rPr lang="en-US" sz="2000" dirty="0"/>
              <a:t>CEOs should know that consistent use of IT standards has enabled firms to trim IT development costs by 41%, which has reduced costs for end-user support and training operations by 17%.</a:t>
            </a:r>
          </a:p>
          <a:p>
            <a:r>
              <a:rPr lang="en-US" sz="2000" dirty="0"/>
              <a:t>CEOs need to increase support for risk management. Only 77% of average companies maintained disaster recovery plans.</a:t>
            </a:r>
          </a:p>
          <a:p>
            <a:pPr lvl="1"/>
            <a:endParaRPr lang="en-US" sz="16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699ACE4-F21D-4261-999E-6158DB9CFA0B}"/>
              </a:ext>
            </a:extLst>
          </p:cNvPr>
          <p:cNvSpPr>
            <a:spLocks noGrp="1"/>
          </p:cNvSpPr>
          <p:nvPr>
            <p:ph type="sldNum" sz="quarter" idx="12"/>
          </p:nvPr>
        </p:nvSpPr>
        <p:spPr/>
        <p:txBody>
          <a:bodyPr/>
          <a:lstStyle/>
          <a:p>
            <a:fld id="{2D4BBB39-E2E0-4394-9BE1-4609A86155D0}" type="slidenum">
              <a:rPr lang="en-US" smtClean="0"/>
              <a:pPr/>
              <a:t>6</a:t>
            </a:fld>
            <a:endParaRPr lang="en-US"/>
          </a:p>
        </p:txBody>
      </p:sp>
    </p:spTree>
    <p:extLst>
      <p:ext uri="{BB962C8B-B14F-4D97-AF65-F5344CB8AC3E}">
        <p14:creationId xmlns:p14="http://schemas.microsoft.com/office/powerpoint/2010/main" val="424419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8AE9E1-AFA8-41D3-A453-48C3FD2AF921}"/>
              </a:ext>
            </a:extLst>
          </p:cNvPr>
          <p:cNvSpPr>
            <a:spLocks noGrp="1"/>
          </p:cNvSpPr>
          <p:nvPr>
            <p:ph sz="quarter" idx="10"/>
          </p:nvPr>
        </p:nvSpPr>
        <p:spPr/>
        <p:txBody>
          <a:bodyPr/>
          <a:lstStyle/>
          <a:p>
            <a:r>
              <a:rPr lang="en-US" dirty="0"/>
              <a:t>Definitions of Maturity Stages for the CEO Technology Arc</a:t>
            </a:r>
          </a:p>
        </p:txBody>
      </p:sp>
      <p:sp>
        <p:nvSpPr>
          <p:cNvPr id="3" name="Text Placeholder 2">
            <a:extLst>
              <a:ext uri="{FF2B5EF4-FFF2-40B4-BE49-F238E27FC236}">
                <a16:creationId xmlns:a16="http://schemas.microsoft.com/office/drawing/2014/main" id="{51B41EFC-8EAA-4296-A88E-BA34A55E3FAA}"/>
              </a:ext>
            </a:extLst>
          </p:cNvPr>
          <p:cNvSpPr>
            <a:spLocks noGrp="1"/>
          </p:cNvSpPr>
          <p:nvPr>
            <p:ph type="body" sz="quarter" idx="11"/>
          </p:nvPr>
        </p:nvSpPr>
        <p:spPr/>
        <p:txBody>
          <a:bodyPr/>
          <a:lstStyle/>
          <a:p>
            <a:r>
              <a:rPr lang="en-US" dirty="0"/>
              <a:t>Maturity Stages</a:t>
            </a:r>
          </a:p>
          <a:p>
            <a:pPr lvl="1"/>
            <a:r>
              <a:rPr lang="en-US" i="1" dirty="0"/>
              <a:t>Conceptual knowledge of technology</a:t>
            </a:r>
            <a:r>
              <a:rPr lang="en-US" dirty="0"/>
              <a:t> </a:t>
            </a:r>
          </a:p>
          <a:p>
            <a:pPr lvl="1"/>
            <a:r>
              <a:rPr lang="en-US" i="1" dirty="0"/>
              <a:t>Multiplicity of business perspectives of technology</a:t>
            </a:r>
            <a:r>
              <a:rPr lang="en-US" dirty="0"/>
              <a:t> </a:t>
            </a:r>
          </a:p>
          <a:p>
            <a:pPr lvl="1"/>
            <a:r>
              <a:rPr lang="en-US" i="1" dirty="0"/>
              <a:t>Integration of business uses of technology</a:t>
            </a:r>
          </a:p>
          <a:p>
            <a:pPr lvl="1"/>
            <a:r>
              <a:rPr lang="en-US" i="1" dirty="0"/>
              <a:t>Implementation of business/technology process</a:t>
            </a:r>
          </a:p>
          <a:p>
            <a:pPr lvl="1"/>
            <a:r>
              <a:rPr lang="en-US" i="1" dirty="0"/>
              <a:t>Strategic uses of technology</a:t>
            </a:r>
            <a:r>
              <a:rPr lang="en-US" dirty="0"/>
              <a:t> </a:t>
            </a:r>
          </a:p>
          <a:p>
            <a:r>
              <a:rPr lang="en-US" dirty="0"/>
              <a:t>Performance Dimensions</a:t>
            </a:r>
          </a:p>
          <a:p>
            <a:pPr lvl="1"/>
            <a:r>
              <a:rPr lang="en-US" i="1" dirty="0"/>
              <a:t>Technology concepts</a:t>
            </a:r>
            <a:r>
              <a:rPr lang="en-US" dirty="0"/>
              <a:t> </a:t>
            </a:r>
          </a:p>
          <a:p>
            <a:pPr lvl="1"/>
            <a:r>
              <a:rPr lang="en-US" i="1" dirty="0"/>
              <a:t>Organizational structures</a:t>
            </a:r>
            <a:r>
              <a:rPr lang="en-US" dirty="0"/>
              <a:t> </a:t>
            </a:r>
          </a:p>
          <a:p>
            <a:pPr lvl="1"/>
            <a:r>
              <a:rPr lang="en-US" i="1" dirty="0"/>
              <a:t>Executive values</a:t>
            </a:r>
            <a:r>
              <a:rPr lang="en-US" dirty="0"/>
              <a:t> </a:t>
            </a:r>
          </a:p>
          <a:p>
            <a:pPr lvl="1"/>
            <a:r>
              <a:rPr lang="en-US" i="1" dirty="0"/>
              <a:t>Executive ethics</a:t>
            </a:r>
            <a:r>
              <a:rPr lang="en-US" dirty="0"/>
              <a:t> </a:t>
            </a:r>
          </a:p>
          <a:p>
            <a:pPr lvl="1"/>
            <a:r>
              <a:rPr lang="en-US" i="1" dirty="0"/>
              <a:t>Executive leadership</a:t>
            </a:r>
            <a:r>
              <a:rPr lang="en-US" dirty="0"/>
              <a:t> </a:t>
            </a:r>
          </a:p>
          <a:p>
            <a:endParaRPr lang="en-US" dirty="0"/>
          </a:p>
        </p:txBody>
      </p:sp>
      <p:sp>
        <p:nvSpPr>
          <p:cNvPr id="4" name="Slide Number Placeholder 3">
            <a:extLst>
              <a:ext uri="{FF2B5EF4-FFF2-40B4-BE49-F238E27FC236}">
                <a16:creationId xmlns:a16="http://schemas.microsoft.com/office/drawing/2014/main" id="{92DB7F1E-3CBD-4C95-8C52-0BE778A82AAF}"/>
              </a:ext>
            </a:extLst>
          </p:cNvPr>
          <p:cNvSpPr>
            <a:spLocks noGrp="1"/>
          </p:cNvSpPr>
          <p:nvPr>
            <p:ph type="sldNum" sz="quarter" idx="12"/>
          </p:nvPr>
        </p:nvSpPr>
        <p:spPr/>
        <p:txBody>
          <a:bodyPr/>
          <a:lstStyle/>
          <a:p>
            <a:fld id="{2D4BBB39-E2E0-4394-9BE1-4609A86155D0}" type="slidenum">
              <a:rPr lang="en-US" smtClean="0"/>
              <a:pPr/>
              <a:t>7</a:t>
            </a:fld>
            <a:endParaRPr lang="en-US"/>
          </a:p>
        </p:txBody>
      </p:sp>
    </p:spTree>
    <p:extLst>
      <p:ext uri="{BB962C8B-B14F-4D97-AF65-F5344CB8AC3E}">
        <p14:creationId xmlns:p14="http://schemas.microsoft.com/office/powerpoint/2010/main" val="353250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9C4F81-170F-4495-87FB-837FB5D13DD7}"/>
              </a:ext>
            </a:extLst>
          </p:cNvPr>
          <p:cNvSpPr>
            <a:spLocks noGrp="1"/>
          </p:cNvSpPr>
          <p:nvPr>
            <p:ph sz="quarter" idx="10"/>
          </p:nvPr>
        </p:nvSpPr>
        <p:spPr/>
        <p:txBody>
          <a:bodyPr/>
          <a:lstStyle/>
          <a:p>
            <a:r>
              <a:rPr lang="en-US" sz="2200" dirty="0"/>
              <a:t>Middle Management</a:t>
            </a:r>
          </a:p>
        </p:txBody>
      </p:sp>
      <p:sp>
        <p:nvSpPr>
          <p:cNvPr id="3" name="Text Placeholder 2">
            <a:extLst>
              <a:ext uri="{FF2B5EF4-FFF2-40B4-BE49-F238E27FC236}">
                <a16:creationId xmlns:a16="http://schemas.microsoft.com/office/drawing/2014/main" id="{F3189265-7DF9-4453-8D67-C6B509D7BED7}"/>
              </a:ext>
            </a:extLst>
          </p:cNvPr>
          <p:cNvSpPr>
            <a:spLocks noGrp="1"/>
          </p:cNvSpPr>
          <p:nvPr>
            <p:ph type="body" sz="quarter" idx="11"/>
          </p:nvPr>
        </p:nvSpPr>
        <p:spPr>
          <a:xfrm>
            <a:off x="76200" y="1066800"/>
            <a:ext cx="8915400" cy="4922838"/>
          </a:xfrm>
        </p:spPr>
        <p:txBody>
          <a:bodyPr/>
          <a:lstStyle/>
          <a:p>
            <a:r>
              <a:rPr lang="en-US" dirty="0"/>
              <a:t>Technology best practices must be designed to contain the insights and skills for effective management of technology. This must include:</a:t>
            </a:r>
          </a:p>
          <a:p>
            <a:pPr lvl="1"/>
            <a:r>
              <a:rPr lang="en-US" sz="2300" dirty="0"/>
              <a:t>Working with IT personnel</a:t>
            </a:r>
          </a:p>
          <a:p>
            <a:pPr lvl="1"/>
            <a:r>
              <a:rPr lang="en-US" sz="2300" dirty="0"/>
              <a:t>Providing valuable input to the executive management team, including the CEO</a:t>
            </a:r>
          </a:p>
          <a:p>
            <a:pPr lvl="1"/>
            <a:r>
              <a:rPr lang="en-US" sz="2300" dirty="0"/>
              <a:t>Participating and developing a technology strategy within their business units</a:t>
            </a:r>
          </a:p>
          <a:p>
            <a:pPr lvl="1"/>
            <a:r>
              <a:rPr lang="en-US" sz="2300" dirty="0"/>
              <a:t>Effectively managing project resources, including technical staff</a:t>
            </a:r>
          </a:p>
          <a:p>
            <a:pPr lvl="1"/>
            <a:r>
              <a:rPr lang="en-US" sz="2300" dirty="0"/>
              <a:t>Leading innovative groups in their departments</a:t>
            </a:r>
          </a:p>
          <a:p>
            <a:pPr lvl="1"/>
            <a:r>
              <a:rPr lang="en-US" sz="2300" dirty="0"/>
              <a:t>Incorporating technology into new products and services</a:t>
            </a:r>
          </a:p>
          <a:p>
            <a:pPr lvl="1"/>
            <a:r>
              <a:rPr lang="en-US" sz="2300" dirty="0"/>
              <a:t>Developing proactive methods of dealing with changes in technology</a:t>
            </a:r>
          </a:p>
          <a:p>
            <a:pPr lvl="1"/>
            <a:r>
              <a:rPr lang="en-US" sz="2300" dirty="0"/>
              <a:t>Investigating how technology can improve competitive advantage.</a:t>
            </a:r>
          </a:p>
          <a:p>
            <a:pPr lvl="1"/>
            <a:endParaRPr lang="en-US" sz="2300" dirty="0"/>
          </a:p>
          <a:p>
            <a:endParaRPr lang="en-US" dirty="0"/>
          </a:p>
          <a:p>
            <a:endParaRPr lang="en-US" dirty="0"/>
          </a:p>
        </p:txBody>
      </p:sp>
      <p:sp>
        <p:nvSpPr>
          <p:cNvPr id="4" name="Slide Number Placeholder 3">
            <a:extLst>
              <a:ext uri="{FF2B5EF4-FFF2-40B4-BE49-F238E27FC236}">
                <a16:creationId xmlns:a16="http://schemas.microsoft.com/office/drawing/2014/main" id="{2EA6EBC1-1A7A-4DC9-96AF-DF0212EED85F}"/>
              </a:ext>
            </a:extLst>
          </p:cNvPr>
          <p:cNvSpPr>
            <a:spLocks noGrp="1"/>
          </p:cNvSpPr>
          <p:nvPr>
            <p:ph type="sldNum" sz="quarter" idx="12"/>
          </p:nvPr>
        </p:nvSpPr>
        <p:spPr/>
        <p:txBody>
          <a:bodyPr/>
          <a:lstStyle/>
          <a:p>
            <a:fld id="{2D4BBB39-E2E0-4394-9BE1-4609A86155D0}" type="slidenum">
              <a:rPr lang="en-US" smtClean="0"/>
              <a:pPr/>
              <a:t>8</a:t>
            </a:fld>
            <a:endParaRPr lang="en-US"/>
          </a:p>
        </p:txBody>
      </p:sp>
    </p:spTree>
    <p:extLst>
      <p:ext uri="{BB962C8B-B14F-4D97-AF65-F5344CB8AC3E}">
        <p14:creationId xmlns:p14="http://schemas.microsoft.com/office/powerpoint/2010/main" val="339122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25494E-C778-4327-B20A-6FAB856D4B4A}"/>
              </a:ext>
            </a:extLst>
          </p:cNvPr>
          <p:cNvSpPr>
            <a:spLocks noGrp="1"/>
          </p:cNvSpPr>
          <p:nvPr>
            <p:ph sz="quarter" idx="10"/>
          </p:nvPr>
        </p:nvSpPr>
        <p:spPr/>
        <p:txBody>
          <a:bodyPr/>
          <a:lstStyle/>
          <a:p>
            <a:r>
              <a:rPr lang="en-US" dirty="0"/>
              <a:t>Maturity Stages for Middle Managers</a:t>
            </a:r>
          </a:p>
        </p:txBody>
      </p:sp>
      <p:sp>
        <p:nvSpPr>
          <p:cNvPr id="3" name="Text Placeholder 2">
            <a:extLst>
              <a:ext uri="{FF2B5EF4-FFF2-40B4-BE49-F238E27FC236}">
                <a16:creationId xmlns:a16="http://schemas.microsoft.com/office/drawing/2014/main" id="{07B1284A-AA5A-459F-8EA8-92EC85DBA11E}"/>
              </a:ext>
            </a:extLst>
          </p:cNvPr>
          <p:cNvSpPr>
            <a:spLocks noGrp="1"/>
          </p:cNvSpPr>
          <p:nvPr>
            <p:ph type="body" sz="quarter" idx="11"/>
          </p:nvPr>
        </p:nvSpPr>
        <p:spPr/>
        <p:txBody>
          <a:bodyPr/>
          <a:lstStyle/>
          <a:p>
            <a:r>
              <a:rPr lang="en-US" dirty="0"/>
              <a:t>Maturity Stages</a:t>
            </a:r>
          </a:p>
          <a:p>
            <a:pPr lvl="1"/>
            <a:r>
              <a:rPr lang="en-US" dirty="0"/>
              <a:t>Technology implementation competence and recognition</a:t>
            </a:r>
          </a:p>
          <a:p>
            <a:pPr lvl="1"/>
            <a:r>
              <a:rPr lang="en-US" dirty="0"/>
              <a:t>Multiplicity of business implementation of technology</a:t>
            </a:r>
          </a:p>
          <a:p>
            <a:pPr lvl="1"/>
            <a:r>
              <a:rPr lang="en-US" dirty="0"/>
              <a:t>Integration of business implementation of technology</a:t>
            </a:r>
          </a:p>
          <a:p>
            <a:pPr lvl="1"/>
            <a:r>
              <a:rPr lang="en-US" dirty="0"/>
              <a:t>Stability of business/technology implementation</a:t>
            </a:r>
          </a:p>
          <a:p>
            <a:pPr lvl="1"/>
            <a:r>
              <a:rPr lang="en-US" dirty="0"/>
              <a:t>Technology project leadership</a:t>
            </a:r>
          </a:p>
          <a:p>
            <a:r>
              <a:rPr lang="en-US" dirty="0"/>
              <a:t>Performance Dimensions</a:t>
            </a:r>
          </a:p>
          <a:p>
            <a:pPr lvl="1"/>
            <a:r>
              <a:rPr lang="en-US" dirty="0"/>
              <a:t>Business technology cognition</a:t>
            </a:r>
          </a:p>
          <a:p>
            <a:pPr lvl="1"/>
            <a:r>
              <a:rPr lang="en-US" dirty="0"/>
              <a:t>Organizational interactions</a:t>
            </a:r>
          </a:p>
          <a:p>
            <a:pPr lvl="1"/>
            <a:r>
              <a:rPr lang="en-US" dirty="0"/>
              <a:t>Management values</a:t>
            </a:r>
          </a:p>
          <a:p>
            <a:pPr lvl="1"/>
            <a:r>
              <a:rPr lang="en-US" dirty="0"/>
              <a:t>Project ethics</a:t>
            </a:r>
          </a:p>
          <a:p>
            <a:pPr lvl="1"/>
            <a:r>
              <a:rPr lang="en-US" dirty="0"/>
              <a:t>Management presence</a:t>
            </a:r>
          </a:p>
          <a:p>
            <a:endParaRPr lang="en-US" sz="2300" dirty="0"/>
          </a:p>
          <a:p>
            <a:endParaRPr lang="en-US" dirty="0"/>
          </a:p>
        </p:txBody>
      </p:sp>
      <p:sp>
        <p:nvSpPr>
          <p:cNvPr id="4" name="Slide Number Placeholder 3">
            <a:extLst>
              <a:ext uri="{FF2B5EF4-FFF2-40B4-BE49-F238E27FC236}">
                <a16:creationId xmlns:a16="http://schemas.microsoft.com/office/drawing/2014/main" id="{5006FCCB-13F5-4F92-89AE-49EBBCC1F7FB}"/>
              </a:ext>
            </a:extLst>
          </p:cNvPr>
          <p:cNvSpPr>
            <a:spLocks noGrp="1"/>
          </p:cNvSpPr>
          <p:nvPr>
            <p:ph type="sldNum" sz="quarter" idx="12"/>
          </p:nvPr>
        </p:nvSpPr>
        <p:spPr/>
        <p:txBody>
          <a:bodyPr/>
          <a:lstStyle/>
          <a:p>
            <a:fld id="{2D4BBB39-E2E0-4394-9BE1-4609A86155D0}" type="slidenum">
              <a:rPr lang="en-US" smtClean="0"/>
              <a:pPr/>
              <a:t>9</a:t>
            </a:fld>
            <a:endParaRPr lang="en-US"/>
          </a:p>
        </p:txBody>
      </p:sp>
    </p:spTree>
    <p:extLst>
      <p:ext uri="{BB962C8B-B14F-4D97-AF65-F5344CB8AC3E}">
        <p14:creationId xmlns:p14="http://schemas.microsoft.com/office/powerpoint/2010/main" val="26833221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44e663bd468ed97ce8eaafb5ef46aa90474a9d"/>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PPP_SNATU_TXT_In_The_Clouds</Template>
  <TotalTime>565</TotalTime>
  <Words>640</Words>
  <Application>Microsoft Office PowerPoint</Application>
  <PresentationFormat>On-screen Show (4:3)</PresentationFormat>
  <Paragraphs>119</Paragraphs>
  <Slides>11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Custom Design</vt:lpstr>
      <vt:lpstr>Title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dc:title>
  <dc:creator>Kris</dc:creator>
  <cp:lastModifiedBy> </cp:lastModifiedBy>
  <cp:revision>63</cp:revision>
  <dcterms:created xsi:type="dcterms:W3CDTF">2012-01-24T21:28:01Z</dcterms:created>
  <dcterms:modified xsi:type="dcterms:W3CDTF">2019-11-09T22:11:00Z</dcterms:modified>
</cp:coreProperties>
</file>