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76" r:id="rId5"/>
    <p:sldId id="277" r:id="rId6"/>
    <p:sldId id="27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0CA"/>
          </a:solidFill>
        </a:fill>
      </a:tcStyle>
    </a:wholeTbl>
    <a:band2H>
      <a:tcTxStyle/>
      <a:tcStyle>
        <a:tcBdr/>
        <a:fill>
          <a:solidFill>
            <a:srgbClr val="FBE9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6DF"/>
          </a:solidFill>
        </a:fill>
      </a:tcStyle>
    </a:wholeTbl>
    <a:band2H>
      <a:tcTxStyle/>
      <a:tcStyle>
        <a:tcBdr/>
        <a:fill>
          <a:solidFill>
            <a:srgbClr val="FFF3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1A9988"/>
        </a:fontRef>
        <a:srgbClr val="1A99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FED"/>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A9988"/>
        </a:fontRef>
        <a:srgbClr val="1A9988"/>
      </a:tcTxStyle>
      <a:tcStyle>
        <a:tcBdr>
          <a:left>
            <a:ln w="12700" cap="flat">
              <a:noFill/>
              <a:miter lim="400000"/>
            </a:ln>
          </a:left>
          <a:right>
            <a:ln w="12700" cap="flat">
              <a:noFill/>
              <a:miter lim="400000"/>
            </a:ln>
          </a:right>
          <a:top>
            <a:ln w="50800" cap="flat">
              <a:solidFill>
                <a:srgbClr val="1A9988"/>
              </a:solidFill>
              <a:prstDash val="solid"/>
              <a:round/>
            </a:ln>
          </a:top>
          <a:bottom>
            <a:ln w="25400" cap="flat">
              <a:solidFill>
                <a:srgbClr val="1A9988"/>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1A9988"/>
              </a:solidFill>
              <a:prstDash val="solid"/>
              <a:round/>
            </a:ln>
          </a:top>
          <a:bottom>
            <a:ln w="25400" cap="flat">
              <a:solidFill>
                <a:srgbClr val="1A998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DD9"/>
          </a:solidFill>
        </a:fill>
      </a:tcStyle>
    </a:wholeTbl>
    <a:band2H>
      <a:tcTxStyle/>
      <a:tcStyle>
        <a:tcBdr/>
        <a:fill>
          <a:solidFill>
            <a:srgbClr val="E7EF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9988"/>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9988"/>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9988"/>
          </a:solidFill>
        </a:fill>
      </a:tcStyle>
    </a:firstRow>
  </a:tblStyle>
  <a:tblStyle styleId="{2708684C-4D16-4618-839F-0558EEFCDFE6}" styleName="">
    <a:tblBg/>
    <a:wholeTbl>
      <a:tcTxStyle b="off" i="off">
        <a:fontRef idx="minor">
          <a:srgbClr val="1A9988"/>
        </a:fontRef>
        <a:srgbClr val="1A9988"/>
      </a:tcTxStyle>
      <a:tcStyle>
        <a:tcBdr>
          <a:left>
            <a:ln w="12700" cap="flat">
              <a:solidFill>
                <a:srgbClr val="1A9988"/>
              </a:solidFill>
              <a:prstDash val="solid"/>
              <a:round/>
            </a:ln>
          </a:left>
          <a:right>
            <a:ln w="12700" cap="flat">
              <a:solidFill>
                <a:srgbClr val="1A9988"/>
              </a:solidFill>
              <a:prstDash val="solid"/>
              <a:round/>
            </a:ln>
          </a:right>
          <a:top>
            <a:ln w="12700" cap="flat">
              <a:solidFill>
                <a:srgbClr val="1A9988"/>
              </a:solidFill>
              <a:prstDash val="solid"/>
              <a:round/>
            </a:ln>
          </a:top>
          <a:bottom>
            <a:ln w="12700" cap="flat">
              <a:solidFill>
                <a:srgbClr val="1A9988"/>
              </a:solidFill>
              <a:prstDash val="solid"/>
              <a:round/>
            </a:ln>
          </a:bottom>
          <a:insideH>
            <a:ln w="12700" cap="flat">
              <a:solidFill>
                <a:srgbClr val="1A9988"/>
              </a:solidFill>
              <a:prstDash val="solid"/>
              <a:round/>
            </a:ln>
          </a:insideH>
          <a:insideV>
            <a:ln w="12700" cap="flat">
              <a:solidFill>
                <a:srgbClr val="1A9988"/>
              </a:solidFill>
              <a:prstDash val="solid"/>
              <a:round/>
            </a:ln>
          </a:insideV>
        </a:tcBdr>
        <a:fill>
          <a:solidFill>
            <a:srgbClr val="1A9988">
              <a:alpha val="20000"/>
            </a:srgbClr>
          </a:solidFill>
        </a:fill>
      </a:tcStyle>
    </a:wholeTbl>
    <a:band2H>
      <a:tcTxStyle/>
      <a:tcStyle>
        <a:tcBdr/>
        <a:fill>
          <a:solidFill>
            <a:srgbClr val="FFFFFF"/>
          </a:solidFill>
        </a:fill>
      </a:tcStyle>
    </a:band2H>
    <a:firstCol>
      <a:tcTxStyle b="on" i="off">
        <a:fontRef idx="minor">
          <a:srgbClr val="1A9988"/>
        </a:fontRef>
        <a:srgbClr val="1A9988"/>
      </a:tcTxStyle>
      <a:tcStyle>
        <a:tcBdr>
          <a:left>
            <a:ln w="12700" cap="flat">
              <a:solidFill>
                <a:srgbClr val="1A9988"/>
              </a:solidFill>
              <a:prstDash val="solid"/>
              <a:round/>
            </a:ln>
          </a:left>
          <a:right>
            <a:ln w="12700" cap="flat">
              <a:solidFill>
                <a:srgbClr val="1A9988"/>
              </a:solidFill>
              <a:prstDash val="solid"/>
              <a:round/>
            </a:ln>
          </a:right>
          <a:top>
            <a:ln w="12700" cap="flat">
              <a:solidFill>
                <a:srgbClr val="1A9988"/>
              </a:solidFill>
              <a:prstDash val="solid"/>
              <a:round/>
            </a:ln>
          </a:top>
          <a:bottom>
            <a:ln w="12700" cap="flat">
              <a:solidFill>
                <a:srgbClr val="1A9988"/>
              </a:solidFill>
              <a:prstDash val="solid"/>
              <a:round/>
            </a:ln>
          </a:bottom>
          <a:insideH>
            <a:ln w="12700" cap="flat">
              <a:solidFill>
                <a:srgbClr val="1A9988"/>
              </a:solidFill>
              <a:prstDash val="solid"/>
              <a:round/>
            </a:ln>
          </a:insideH>
          <a:insideV>
            <a:ln w="12700" cap="flat">
              <a:solidFill>
                <a:srgbClr val="1A9988"/>
              </a:solidFill>
              <a:prstDash val="solid"/>
              <a:round/>
            </a:ln>
          </a:insideV>
        </a:tcBdr>
        <a:fill>
          <a:solidFill>
            <a:srgbClr val="1A9988">
              <a:alpha val="20000"/>
            </a:srgbClr>
          </a:solidFill>
        </a:fill>
      </a:tcStyle>
    </a:firstCol>
    <a:lastRow>
      <a:tcTxStyle b="on" i="off">
        <a:fontRef idx="minor">
          <a:srgbClr val="1A9988"/>
        </a:fontRef>
        <a:srgbClr val="1A9988"/>
      </a:tcTxStyle>
      <a:tcStyle>
        <a:tcBdr>
          <a:left>
            <a:ln w="12700" cap="flat">
              <a:solidFill>
                <a:srgbClr val="1A9988"/>
              </a:solidFill>
              <a:prstDash val="solid"/>
              <a:round/>
            </a:ln>
          </a:left>
          <a:right>
            <a:ln w="12700" cap="flat">
              <a:solidFill>
                <a:srgbClr val="1A9988"/>
              </a:solidFill>
              <a:prstDash val="solid"/>
              <a:round/>
            </a:ln>
          </a:right>
          <a:top>
            <a:ln w="50800" cap="flat">
              <a:solidFill>
                <a:srgbClr val="1A9988"/>
              </a:solidFill>
              <a:prstDash val="solid"/>
              <a:round/>
            </a:ln>
          </a:top>
          <a:bottom>
            <a:ln w="12700" cap="flat">
              <a:solidFill>
                <a:srgbClr val="1A9988"/>
              </a:solidFill>
              <a:prstDash val="solid"/>
              <a:round/>
            </a:ln>
          </a:bottom>
          <a:insideH>
            <a:ln w="12700" cap="flat">
              <a:solidFill>
                <a:srgbClr val="1A9988"/>
              </a:solidFill>
              <a:prstDash val="solid"/>
              <a:round/>
            </a:ln>
          </a:insideH>
          <a:insideV>
            <a:ln w="12700" cap="flat">
              <a:solidFill>
                <a:srgbClr val="1A9988"/>
              </a:solidFill>
              <a:prstDash val="solid"/>
              <a:round/>
            </a:ln>
          </a:insideV>
        </a:tcBdr>
        <a:fill>
          <a:noFill/>
        </a:fill>
      </a:tcStyle>
    </a:lastRow>
    <a:firstRow>
      <a:tcTxStyle b="on" i="off">
        <a:fontRef idx="minor">
          <a:srgbClr val="1A9988"/>
        </a:fontRef>
        <a:srgbClr val="1A9988"/>
      </a:tcTxStyle>
      <a:tcStyle>
        <a:tcBdr>
          <a:left>
            <a:ln w="12700" cap="flat">
              <a:solidFill>
                <a:srgbClr val="1A9988"/>
              </a:solidFill>
              <a:prstDash val="solid"/>
              <a:round/>
            </a:ln>
          </a:left>
          <a:right>
            <a:ln w="12700" cap="flat">
              <a:solidFill>
                <a:srgbClr val="1A9988"/>
              </a:solidFill>
              <a:prstDash val="solid"/>
              <a:round/>
            </a:ln>
          </a:right>
          <a:top>
            <a:ln w="12700" cap="flat">
              <a:solidFill>
                <a:srgbClr val="1A9988"/>
              </a:solidFill>
              <a:prstDash val="solid"/>
              <a:round/>
            </a:ln>
          </a:top>
          <a:bottom>
            <a:ln w="25400" cap="flat">
              <a:solidFill>
                <a:srgbClr val="1A9988"/>
              </a:solidFill>
              <a:prstDash val="solid"/>
              <a:round/>
            </a:ln>
          </a:bottom>
          <a:insideH>
            <a:ln w="12700" cap="flat">
              <a:solidFill>
                <a:srgbClr val="1A9988"/>
              </a:solidFill>
              <a:prstDash val="solid"/>
              <a:round/>
            </a:ln>
          </a:insideH>
          <a:insideV>
            <a:ln w="12700" cap="flat">
              <a:solidFill>
                <a:srgbClr val="1A998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p:scale>
          <a:sx n="155" d="100"/>
          <a:sy n="155" d="100"/>
        </p:scale>
        <p:origin x="944"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Retin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lvl1pPr>
              <a:defRPr sz="1200">
                <a:latin typeface="Times New Roman"/>
                <a:ea typeface="Times New Roman"/>
                <a:cs typeface="Times New Roman"/>
                <a:sym typeface="Times New Roman"/>
              </a:defRPr>
            </a:lvl1pPr>
          </a:lstStyle>
          <a:p>
            <a:r>
              <a:t> Alzheimer's disease is the most prevalent form of dementia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defRPr sz="1200">
                <a:solidFill>
                  <a:srgbClr val="202124"/>
                </a:solidFill>
                <a:latin typeface="Roboto"/>
                <a:ea typeface="Roboto"/>
                <a:cs typeface="Roboto"/>
                <a:sym typeface="Roboto"/>
              </a:defRPr>
            </a:pPr>
            <a:r>
              <a:t>A </a:t>
            </a:r>
            <a:r>
              <a:rPr b="1"/>
              <a:t>retinal ganglion cell</a:t>
            </a:r>
            <a:r>
              <a:t> (RGC) is a type of neuron located near the inner surface (the </a:t>
            </a:r>
            <a:r>
              <a:rPr b="1"/>
              <a:t>ganglion cell</a:t>
            </a:r>
            <a:r>
              <a:t> layer) of the </a:t>
            </a:r>
            <a:r>
              <a:rPr b="1"/>
              <a:t>retina</a:t>
            </a:r>
            <a:r>
              <a:t> of the eye</a:t>
            </a:r>
          </a:p>
          <a:p>
            <a:pPr>
              <a:defRPr sz="1100"/>
            </a:pPr>
            <a:endParaRPr sz="1200">
              <a:solidFill>
                <a:srgbClr val="202124"/>
              </a:solidFill>
              <a:latin typeface="Roboto"/>
              <a:ea typeface="Roboto"/>
              <a:cs typeface="Roboto"/>
              <a:sym typeface="Roboto"/>
            </a:endParaRPr>
          </a:p>
          <a:p>
            <a:pPr>
              <a:defRPr sz="1000">
                <a:solidFill>
                  <a:srgbClr val="202122"/>
                </a:solidFill>
              </a:defRPr>
            </a:pPr>
            <a:r>
              <a:t>Dorsal lateral geniculate nucleus receives a major sensory input from the </a:t>
            </a:r>
            <a:r>
              <a:rPr u="sng">
                <a:solidFill>
                  <a:schemeClr val="accent5"/>
                </a:solidFill>
                <a:uFill>
                  <a:solidFill>
                    <a:schemeClr val="accent5"/>
                  </a:solidFill>
                </a:uFill>
                <a:hlinkClick r:id="rId3"/>
              </a:rPr>
              <a:t>retina</a:t>
            </a:r>
            <a:endParaRPr sz="1200">
              <a:solidFill>
                <a:srgbClr val="202124"/>
              </a:solidFill>
              <a:latin typeface="Roboto"/>
              <a:ea typeface="Roboto"/>
              <a:cs typeface="Roboto"/>
              <a:sym typeface="Roboto"/>
            </a:endParaRPr>
          </a:p>
          <a:p>
            <a:pPr>
              <a:defRPr sz="1100"/>
            </a:pPr>
            <a:endParaRPr sz="1200">
              <a:solidFill>
                <a:srgbClr val="202124"/>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lvl1pPr>
              <a:spcBef>
                <a:spcPts val="1600"/>
              </a:spcBef>
              <a:defRPr sz="1300">
                <a:solidFill>
                  <a:schemeClr val="accent1"/>
                </a:solidFill>
                <a:latin typeface="Lato"/>
                <a:ea typeface="Lato"/>
                <a:cs typeface="Lato"/>
                <a:sym typeface="Lato"/>
              </a:defRPr>
            </a:lvl1pPr>
          </a:lstStyle>
          <a:p>
            <a:r>
              <a:t>To confirm that inputs are phagocytosed by microglia, RGC inputs from both eyes were labeled with CTB-594 and colocalization with CD68, a marker of lysosomes specific to microglia, was assessed in P5 dLGN.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rgbClr val="E9EDEE"/>
        </a:solidFill>
        <a:effectLst/>
      </p:bgPr>
    </p:bg>
    <p:spTree>
      <p:nvGrpSpPr>
        <p:cNvPr id="1" name=""/>
        <p:cNvGrpSpPr/>
        <p:nvPr/>
      </p:nvGrpSpPr>
      <p:grpSpPr>
        <a:xfrm>
          <a:off x="0" y="0"/>
          <a:ext cx="0" cy="0"/>
          <a:chOff x="0" y="0"/>
          <a:chExt cx="0" cy="0"/>
        </a:xfrm>
      </p:grpSpPr>
      <p:sp>
        <p:nvSpPr>
          <p:cNvPr id="15" name="Google Shape;10;p2"/>
          <p:cNvSpPr/>
          <p:nvPr/>
        </p:nvSpPr>
        <p:spPr>
          <a:xfrm>
            <a:off x="0" y="-1"/>
            <a:ext cx="9144000" cy="487802"/>
          </a:xfrm>
          <a:prstGeom prst="rect">
            <a:avLst/>
          </a:prstGeom>
          <a:solidFill>
            <a:srgbClr val="FFFFFF"/>
          </a:solidFill>
          <a:ln w="12700">
            <a:miter lim="400000"/>
          </a:ln>
        </p:spPr>
        <p:txBody>
          <a:bodyPr lIns="0" tIns="0" rIns="0" bIns="0" anchor="ctr"/>
          <a:lstStyle/>
          <a:p>
            <a:pPr>
              <a:defRPr>
                <a:solidFill>
                  <a:srgbClr val="000000"/>
                </a:solidFill>
              </a:defRPr>
            </a:pPr>
            <a:endParaRPr/>
          </a:p>
        </p:txBody>
      </p:sp>
      <p:grpSp>
        <p:nvGrpSpPr>
          <p:cNvPr id="18" name="Google Shape;11;p2"/>
          <p:cNvGrpSpPr/>
          <p:nvPr/>
        </p:nvGrpSpPr>
        <p:grpSpPr>
          <a:xfrm>
            <a:off x="830392" y="1191255"/>
            <a:ext cx="745763" cy="45827"/>
            <a:chOff x="0" y="0"/>
            <a:chExt cx="745762" cy="45826"/>
          </a:xfrm>
        </p:grpSpPr>
        <p:sp>
          <p:nvSpPr>
            <p:cNvPr id="16" name="Google Shape;12;p2"/>
            <p:cNvSpPr/>
            <p:nvPr/>
          </p:nvSpPr>
          <p:spPr>
            <a:xfrm rot="16200000">
              <a:off x="536420" y="-163517"/>
              <a:ext cx="45827" cy="372860"/>
            </a:xfrm>
            <a:prstGeom prst="rect">
              <a:avLst/>
            </a:pr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7" name="Google Shape;13;p2"/>
            <p:cNvSpPr/>
            <p:nvPr/>
          </p:nvSpPr>
          <p:spPr>
            <a:xfrm rot="16200000">
              <a:off x="165092" y="-165093"/>
              <a:ext cx="45827" cy="376012"/>
            </a:xfrm>
            <a:prstGeom prst="rect">
              <a:avLst/>
            </a:prstGeom>
            <a:solidFill>
              <a:srgbClr val="1A9988"/>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19" name="Title Text"/>
          <p:cNvSpPr txBox="1">
            <a:spLocks noGrp="1"/>
          </p:cNvSpPr>
          <p:nvPr>
            <p:ph type="title"/>
          </p:nvPr>
        </p:nvSpPr>
        <p:spPr>
          <a:xfrm>
            <a:off x="729450" y="1322449"/>
            <a:ext cx="7688100" cy="1664701"/>
          </a:xfrm>
          <a:prstGeom prst="rect">
            <a:avLst/>
          </a:prstGeom>
        </p:spPr>
        <p:txBody>
          <a:bodyPr/>
          <a:lstStyle>
            <a:lvl1pPr>
              <a:defRPr sz="4200"/>
            </a:lvl1pPr>
          </a:lstStyle>
          <a:p>
            <a:r>
              <a:t>Title Text</a:t>
            </a:r>
          </a:p>
        </p:txBody>
      </p:sp>
      <p:sp>
        <p:nvSpPr>
          <p:cNvPr id="20" name="Body Level One…"/>
          <p:cNvSpPr txBox="1">
            <a:spLocks noGrp="1"/>
          </p:cNvSpPr>
          <p:nvPr>
            <p:ph type="body" sz="quarter" idx="1"/>
          </p:nvPr>
        </p:nvSpPr>
        <p:spPr>
          <a:xfrm>
            <a:off x="729626" y="3172899"/>
            <a:ext cx="7688101" cy="541201"/>
          </a:xfrm>
          <a:prstGeom prst="rect">
            <a:avLst/>
          </a:prstGeom>
        </p:spPr>
        <p:txBody>
          <a:bodyPr>
            <a:normAutofit/>
          </a:bodyPr>
          <a:lstStyle>
            <a:lvl1pPr marL="311150" indent="-165100">
              <a:lnSpc>
                <a:spcPct val="100000"/>
              </a:lnSpc>
              <a:buClrTx/>
              <a:buSzTx/>
              <a:buFontTx/>
              <a:buNone/>
              <a:defRPr sz="1600"/>
            </a:lvl1pPr>
            <a:lvl2pPr marL="311150" indent="304800">
              <a:lnSpc>
                <a:spcPct val="100000"/>
              </a:lnSpc>
              <a:buClrTx/>
              <a:buSzTx/>
              <a:buFontTx/>
              <a:buNone/>
              <a:defRPr sz="1600"/>
            </a:lvl2pPr>
            <a:lvl3pPr marL="311150" indent="762000">
              <a:lnSpc>
                <a:spcPct val="100000"/>
              </a:lnSpc>
              <a:buClrTx/>
              <a:buSzTx/>
              <a:buFontTx/>
              <a:buNone/>
              <a:defRPr sz="1600"/>
            </a:lvl3pPr>
            <a:lvl4pPr marL="311150" indent="1219200">
              <a:lnSpc>
                <a:spcPct val="100000"/>
              </a:lnSpc>
              <a:buClrTx/>
              <a:buSzTx/>
              <a:buFontTx/>
              <a:buNone/>
              <a:defRPr sz="1600"/>
            </a:lvl4pPr>
            <a:lvl5pPr marL="311150" indent="1676400">
              <a:lnSpc>
                <a:spcPct val="100000"/>
              </a:lnSpc>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G_NUMBER">
    <p:bg>
      <p:bgPr>
        <a:solidFill>
          <a:srgbClr val="1A9988"/>
        </a:solidFill>
        <a:effectLst/>
      </p:bgPr>
    </p:bg>
    <p:spTree>
      <p:nvGrpSpPr>
        <p:cNvPr id="1" name=""/>
        <p:cNvGrpSpPr/>
        <p:nvPr/>
      </p:nvGrpSpPr>
      <p:grpSpPr>
        <a:xfrm>
          <a:off x="0" y="0"/>
          <a:ext cx="0" cy="0"/>
          <a:chOff x="0" y="0"/>
          <a:chExt cx="0" cy="0"/>
        </a:xfrm>
      </p:grpSpPr>
      <p:grpSp>
        <p:nvGrpSpPr>
          <p:cNvPr id="110" name="Google Shape;74;p11"/>
          <p:cNvGrpSpPr/>
          <p:nvPr/>
        </p:nvGrpSpPr>
        <p:grpSpPr>
          <a:xfrm>
            <a:off x="830392" y="4169130"/>
            <a:ext cx="745763" cy="45827"/>
            <a:chOff x="0" y="0"/>
            <a:chExt cx="745762" cy="45826"/>
          </a:xfrm>
        </p:grpSpPr>
        <p:sp>
          <p:nvSpPr>
            <p:cNvPr id="108" name="Google Shape;75;p11"/>
            <p:cNvSpPr/>
            <p:nvPr/>
          </p:nvSpPr>
          <p:spPr>
            <a:xfrm rot="16200000">
              <a:off x="536420" y="-163517"/>
              <a:ext cx="45827" cy="372860"/>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09" name="Google Shape;76;p11"/>
            <p:cNvSpPr/>
            <p:nvPr/>
          </p:nvSpPr>
          <p:spPr>
            <a:xfrm rot="16200000">
              <a:off x="165092" y="-165093"/>
              <a:ext cx="45827" cy="376012"/>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111" name="xx%"/>
          <p:cNvSpPr txBox="1">
            <a:spLocks noGrp="1"/>
          </p:cNvSpPr>
          <p:nvPr>
            <p:ph type="title" hasCustomPrompt="1"/>
          </p:nvPr>
        </p:nvSpPr>
        <p:spPr>
          <a:xfrm>
            <a:off x="729450" y="733950"/>
            <a:ext cx="7688400" cy="1244701"/>
          </a:xfrm>
          <a:prstGeom prst="rect">
            <a:avLst/>
          </a:prstGeom>
        </p:spPr>
        <p:txBody>
          <a:bodyPr/>
          <a:lstStyle>
            <a:lvl1pPr>
              <a:defRPr sz="8000">
                <a:solidFill>
                  <a:srgbClr val="FFFFFF"/>
                </a:solidFill>
              </a:defRPr>
            </a:lvl1pPr>
          </a:lstStyle>
          <a:p>
            <a:r>
              <a:t>xx%</a:t>
            </a:r>
          </a:p>
        </p:txBody>
      </p:sp>
      <p:sp>
        <p:nvSpPr>
          <p:cNvPr id="112" name="Body Level One…"/>
          <p:cNvSpPr txBox="1">
            <a:spLocks noGrp="1"/>
          </p:cNvSpPr>
          <p:nvPr>
            <p:ph type="body" sz="half" idx="1"/>
          </p:nvPr>
        </p:nvSpPr>
        <p:spPr>
          <a:xfrm>
            <a:off x="729450" y="2272888"/>
            <a:ext cx="7688400" cy="1580401"/>
          </a:xfrm>
          <a:prstGeom prst="rect">
            <a:avLst/>
          </a:prstGeom>
        </p:spPr>
        <p:txBody>
          <a:bodyPr>
            <a:normAutofit/>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_HEADER">
    <p:bg>
      <p:bgPr>
        <a:solidFill>
          <a:srgbClr val="1A9988"/>
        </a:solidFill>
        <a:effectLst/>
      </p:bgPr>
    </p:bg>
    <p:spTree>
      <p:nvGrpSpPr>
        <p:cNvPr id="1" name=""/>
        <p:cNvGrpSpPr/>
        <p:nvPr/>
      </p:nvGrpSpPr>
      <p:grpSpPr>
        <a:xfrm>
          <a:off x="0" y="0"/>
          <a:ext cx="0" cy="0"/>
          <a:chOff x="0" y="0"/>
          <a:chExt cx="0" cy="0"/>
        </a:xfrm>
      </p:grpSpPr>
      <p:grpSp>
        <p:nvGrpSpPr>
          <p:cNvPr id="30" name="Google Shape;18;p3"/>
          <p:cNvGrpSpPr/>
          <p:nvPr/>
        </p:nvGrpSpPr>
        <p:grpSpPr>
          <a:xfrm>
            <a:off x="830392" y="1191255"/>
            <a:ext cx="745763" cy="45827"/>
            <a:chOff x="0" y="0"/>
            <a:chExt cx="745762" cy="45826"/>
          </a:xfrm>
        </p:grpSpPr>
        <p:sp>
          <p:nvSpPr>
            <p:cNvPr id="28" name="Google Shape;19;p3"/>
            <p:cNvSpPr/>
            <p:nvPr/>
          </p:nvSpPr>
          <p:spPr>
            <a:xfrm rot="16200000">
              <a:off x="536420" y="-163517"/>
              <a:ext cx="45827" cy="372860"/>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9" name="Google Shape;20;p3"/>
            <p:cNvSpPr/>
            <p:nvPr/>
          </p:nvSpPr>
          <p:spPr>
            <a:xfrm rot="16200000">
              <a:off x="165092" y="-165093"/>
              <a:ext cx="45827" cy="376012"/>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31" name="Title Text"/>
          <p:cNvSpPr txBox="1">
            <a:spLocks noGrp="1"/>
          </p:cNvSpPr>
          <p:nvPr>
            <p:ph type="title"/>
          </p:nvPr>
        </p:nvSpPr>
        <p:spPr>
          <a:xfrm>
            <a:off x="729450" y="1322449"/>
            <a:ext cx="7688400" cy="1518602"/>
          </a:xfrm>
          <a:prstGeom prst="rect">
            <a:avLst/>
          </a:prstGeom>
        </p:spPr>
        <p:txBody>
          <a:bodyPr/>
          <a:lstStyle>
            <a:lvl1pPr>
              <a:defRPr sz="3600">
                <a:solidFill>
                  <a:srgbClr val="FFFFFF"/>
                </a:solidFill>
              </a:defRPr>
            </a:lvl1pPr>
          </a:lstStyle>
          <a:p>
            <a:r>
              <a:t>Title Text</a:t>
            </a:r>
          </a:p>
        </p:txBody>
      </p:sp>
      <p:sp>
        <p:nvSpPr>
          <p:cNvPr id="3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29450" y="1318650"/>
            <a:ext cx="7688700" cy="535201"/>
          </a:xfrm>
          <a:prstGeom prst="rect">
            <a:avLst/>
          </a:prstGeom>
        </p:spPr>
        <p:txBody>
          <a:bodyPr/>
          <a:lstStyle/>
          <a:p>
            <a:r>
              <a:t>Title Text</a:t>
            </a:r>
          </a:p>
        </p:txBody>
      </p:sp>
      <p:sp>
        <p:nvSpPr>
          <p:cNvPr id="40" name="Body Level One…"/>
          <p:cNvSpPr txBox="1">
            <a:spLocks noGrp="1"/>
          </p:cNvSpPr>
          <p:nvPr>
            <p:ph type="body" sz="half" idx="1"/>
          </p:nvPr>
        </p:nvSpPr>
        <p:spPr>
          <a:xfrm>
            <a:off x="729450" y="2078875"/>
            <a:ext cx="7688700" cy="22611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sz="quarter" idx="1"/>
          </p:nvPr>
        </p:nvSpPr>
        <p:spPr>
          <a:xfrm>
            <a:off x="729325" y="2078875"/>
            <a:ext cx="3774300" cy="22611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0" name="Google Shape;38;p5"/>
          <p:cNvSpPr txBox="1">
            <a:spLocks noGrp="1"/>
          </p:cNvSpPr>
          <p:nvPr>
            <p:ph type="body" sz="quarter" idx="21"/>
          </p:nvPr>
        </p:nvSpPr>
        <p:spPr>
          <a:xfrm>
            <a:off x="4643604" y="2078875"/>
            <a:ext cx="3774300" cy="2261101"/>
          </a:xfrm>
          <a:prstGeom prst="rect">
            <a:avLst/>
          </a:prstGeom>
        </p:spPr>
        <p:txBody>
          <a:bodyPr>
            <a:normAutofit/>
          </a:bodyPr>
          <a:lstStyle/>
          <a:p>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66" name="Title Text"/>
          <p:cNvSpPr txBox="1">
            <a:spLocks noGrp="1"/>
          </p:cNvSpPr>
          <p:nvPr>
            <p:ph type="title"/>
          </p:nvPr>
        </p:nvSpPr>
        <p:spPr>
          <a:xfrm>
            <a:off x="730000" y="1318650"/>
            <a:ext cx="3300901" cy="1381501"/>
          </a:xfrm>
          <a:prstGeom prst="rect">
            <a:avLst/>
          </a:prstGeom>
        </p:spPr>
        <p:txBody>
          <a:bodyPr/>
          <a:lstStyle/>
          <a:p>
            <a:r>
              <a:t>Title Text</a:t>
            </a:r>
          </a:p>
        </p:txBody>
      </p:sp>
      <p:sp>
        <p:nvSpPr>
          <p:cNvPr id="67" name="Body Level One…"/>
          <p:cNvSpPr txBox="1">
            <a:spLocks noGrp="1"/>
          </p:cNvSpPr>
          <p:nvPr>
            <p:ph type="body" sz="quarter" idx="1"/>
          </p:nvPr>
        </p:nvSpPr>
        <p:spPr>
          <a:xfrm>
            <a:off x="721225" y="2781724"/>
            <a:ext cx="3300901" cy="15975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_POINT">
    <p:bg>
      <p:bgPr>
        <a:solidFill>
          <a:schemeClr val="accent3"/>
        </a:solidFill>
        <a:effectLst/>
      </p:bgPr>
    </p:bg>
    <p:spTree>
      <p:nvGrpSpPr>
        <p:cNvPr id="1" name=""/>
        <p:cNvGrpSpPr/>
        <p:nvPr/>
      </p:nvGrpSpPr>
      <p:grpSpPr>
        <a:xfrm>
          <a:off x="0" y="0"/>
          <a:ext cx="0" cy="0"/>
          <a:chOff x="0" y="0"/>
          <a:chExt cx="0" cy="0"/>
        </a:xfrm>
      </p:grpSpPr>
      <p:grpSp>
        <p:nvGrpSpPr>
          <p:cNvPr id="77" name="Google Shape;56;p8"/>
          <p:cNvGrpSpPr/>
          <p:nvPr/>
        </p:nvGrpSpPr>
        <p:grpSpPr>
          <a:xfrm>
            <a:off x="830392" y="4169130"/>
            <a:ext cx="745763" cy="45827"/>
            <a:chOff x="0" y="0"/>
            <a:chExt cx="745762" cy="45826"/>
          </a:xfrm>
        </p:grpSpPr>
        <p:sp>
          <p:nvSpPr>
            <p:cNvPr id="75" name="Google Shape;57;p8"/>
            <p:cNvSpPr/>
            <p:nvPr/>
          </p:nvSpPr>
          <p:spPr>
            <a:xfrm rot="16200000">
              <a:off x="536420" y="-163517"/>
              <a:ext cx="45827" cy="372860"/>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 name="Google Shape;58;p8"/>
            <p:cNvSpPr/>
            <p:nvPr/>
          </p:nvSpPr>
          <p:spPr>
            <a:xfrm rot="16200000">
              <a:off x="165092" y="-165093"/>
              <a:ext cx="45827" cy="376012"/>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78" name="Title Text"/>
          <p:cNvSpPr txBox="1">
            <a:spLocks noGrp="1"/>
          </p:cNvSpPr>
          <p:nvPr>
            <p:ph type="title"/>
          </p:nvPr>
        </p:nvSpPr>
        <p:spPr>
          <a:xfrm>
            <a:off x="729450" y="864299"/>
            <a:ext cx="7021201" cy="2985001"/>
          </a:xfrm>
          <a:prstGeom prst="rect">
            <a:avLst/>
          </a:prstGeom>
        </p:spPr>
        <p:txBody>
          <a:bodyPr anchor="ctr"/>
          <a:lstStyle>
            <a:lvl1pPr>
              <a:defRPr sz="3600">
                <a:solidFill>
                  <a:srgbClr val="FFFFFF"/>
                </a:solidFill>
              </a:defRPr>
            </a:lvl1pPr>
          </a:lstStyle>
          <a:p>
            <a:r>
              <a:t>Title Text</a:t>
            </a:r>
          </a:p>
        </p:txBody>
      </p:sp>
      <p:sp>
        <p:nvSpPr>
          <p:cNvPr id="7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TITLE_AND_DESCRIPTION">
    <p:spTree>
      <p:nvGrpSpPr>
        <p:cNvPr id="1" name=""/>
        <p:cNvGrpSpPr/>
        <p:nvPr/>
      </p:nvGrpSpPr>
      <p:grpSpPr>
        <a:xfrm>
          <a:off x="0" y="0"/>
          <a:ext cx="0" cy="0"/>
          <a:chOff x="0" y="0"/>
          <a:chExt cx="0" cy="0"/>
        </a:xfrm>
      </p:grpSpPr>
      <p:sp>
        <p:nvSpPr>
          <p:cNvPr id="86" name="Google Shape;62;p9"/>
          <p:cNvSpPr/>
          <p:nvPr/>
        </p:nvSpPr>
        <p:spPr>
          <a:xfrm>
            <a:off x="0" y="0"/>
            <a:ext cx="4572000" cy="5143500"/>
          </a:xfrm>
          <a:prstGeom prst="rect">
            <a:avLst/>
          </a:prstGeom>
          <a:solidFill>
            <a:srgbClr val="E9EDEE"/>
          </a:solidFill>
          <a:ln w="12700">
            <a:miter lim="400000"/>
          </a:ln>
        </p:spPr>
        <p:txBody>
          <a:bodyPr lIns="0" tIns="0" rIns="0" bIns="0" anchor="ctr"/>
          <a:lstStyle/>
          <a:p>
            <a:pPr>
              <a:defRPr>
                <a:solidFill>
                  <a:srgbClr val="000000"/>
                </a:solidFill>
              </a:defRPr>
            </a:pPr>
            <a:endParaRPr/>
          </a:p>
        </p:txBody>
      </p:sp>
      <p:grpSp>
        <p:nvGrpSpPr>
          <p:cNvPr id="89" name="Google Shape;63;p9"/>
          <p:cNvGrpSpPr/>
          <p:nvPr/>
        </p:nvGrpSpPr>
        <p:grpSpPr>
          <a:xfrm>
            <a:off x="830392" y="1191255"/>
            <a:ext cx="745763" cy="45827"/>
            <a:chOff x="0" y="0"/>
            <a:chExt cx="745762" cy="45826"/>
          </a:xfrm>
        </p:grpSpPr>
        <p:sp>
          <p:nvSpPr>
            <p:cNvPr id="87" name="Google Shape;64;p9"/>
            <p:cNvSpPr/>
            <p:nvPr/>
          </p:nvSpPr>
          <p:spPr>
            <a:xfrm rot="16200000">
              <a:off x="536420" y="-163517"/>
              <a:ext cx="45827" cy="372860"/>
            </a:xfrm>
            <a:prstGeom prst="rect">
              <a:avLst/>
            </a:pr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88" name="Google Shape;65;p9"/>
            <p:cNvSpPr/>
            <p:nvPr/>
          </p:nvSpPr>
          <p:spPr>
            <a:xfrm rot="16200000">
              <a:off x="165092" y="-165093"/>
              <a:ext cx="45827" cy="376012"/>
            </a:xfrm>
            <a:prstGeom prst="rect">
              <a:avLst/>
            </a:prstGeom>
            <a:solidFill>
              <a:srgbClr val="1A9988"/>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90" name="Title Text"/>
          <p:cNvSpPr txBox="1">
            <a:spLocks noGrp="1"/>
          </p:cNvSpPr>
          <p:nvPr>
            <p:ph type="title"/>
          </p:nvPr>
        </p:nvSpPr>
        <p:spPr>
          <a:xfrm>
            <a:off x="730000" y="1318650"/>
            <a:ext cx="3300901" cy="1687200"/>
          </a:xfrm>
          <a:prstGeom prst="rect">
            <a:avLst/>
          </a:prstGeom>
        </p:spPr>
        <p:txBody>
          <a:bodyPr/>
          <a:lstStyle/>
          <a:p>
            <a:r>
              <a:t>Title Text</a:t>
            </a:r>
          </a:p>
        </p:txBody>
      </p:sp>
      <p:sp>
        <p:nvSpPr>
          <p:cNvPr id="91" name="Body Level One…"/>
          <p:cNvSpPr txBox="1">
            <a:spLocks noGrp="1"/>
          </p:cNvSpPr>
          <p:nvPr>
            <p:ph type="body" sz="quarter" idx="1"/>
          </p:nvPr>
        </p:nvSpPr>
        <p:spPr>
          <a:xfrm>
            <a:off x="724949" y="3161525"/>
            <a:ext cx="3300902" cy="759001"/>
          </a:xfrm>
          <a:prstGeom prst="rect">
            <a:avLst/>
          </a:prstGeom>
        </p:spPr>
        <p:txBody>
          <a:bodyPr>
            <a:normAutofit/>
          </a:bodyPr>
          <a:lstStyle>
            <a:lvl1pPr marL="311150" indent="-165100">
              <a:lnSpc>
                <a:spcPct val="100000"/>
              </a:lnSpc>
              <a:buClrTx/>
              <a:buSzTx/>
              <a:buFontTx/>
              <a:buNone/>
              <a:defRPr sz="1600"/>
            </a:lvl1pPr>
            <a:lvl2pPr marL="311150" indent="304800">
              <a:lnSpc>
                <a:spcPct val="100000"/>
              </a:lnSpc>
              <a:buClrTx/>
              <a:buSzTx/>
              <a:buFontTx/>
              <a:buNone/>
              <a:defRPr sz="1600"/>
            </a:lvl2pPr>
            <a:lvl3pPr marL="311150" indent="762000">
              <a:lnSpc>
                <a:spcPct val="100000"/>
              </a:lnSpc>
              <a:buClrTx/>
              <a:buSzTx/>
              <a:buFontTx/>
              <a:buNone/>
              <a:defRPr sz="1600"/>
            </a:lvl3pPr>
            <a:lvl4pPr marL="311150" indent="1219200">
              <a:lnSpc>
                <a:spcPct val="100000"/>
              </a:lnSpc>
              <a:buClrTx/>
              <a:buSzTx/>
              <a:buFontTx/>
              <a:buNone/>
              <a:defRPr sz="1600"/>
            </a:lvl4pPr>
            <a:lvl5pPr marL="311150" indent="1676400">
              <a:lnSpc>
                <a:spcPct val="100000"/>
              </a:lnSpc>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2" name="Google Shape;68;p9"/>
          <p:cNvSpPr txBox="1">
            <a:spLocks noGrp="1"/>
          </p:cNvSpPr>
          <p:nvPr>
            <p:ph type="body" sz="half" idx="21"/>
          </p:nvPr>
        </p:nvSpPr>
        <p:spPr>
          <a:xfrm>
            <a:off x="5174224" y="1352624"/>
            <a:ext cx="3374400" cy="3025502"/>
          </a:xfrm>
          <a:prstGeom prst="rect">
            <a:avLst/>
          </a:prstGeom>
        </p:spPr>
        <p:txBody>
          <a:bodyPr>
            <a:normAutofit/>
          </a:bodyPr>
          <a:lstStyle/>
          <a:p>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APTION_ONLY">
    <p:spTree>
      <p:nvGrpSpPr>
        <p:cNvPr id="1" name=""/>
        <p:cNvGrpSpPr/>
        <p:nvPr/>
      </p:nvGrpSpPr>
      <p:grpSpPr>
        <a:xfrm>
          <a:off x="0" y="0"/>
          <a:ext cx="0" cy="0"/>
          <a:chOff x="0" y="0"/>
          <a:chExt cx="0" cy="0"/>
        </a:xfrm>
      </p:grpSpPr>
      <p:sp>
        <p:nvSpPr>
          <p:cNvPr id="100" name="Body Level One…"/>
          <p:cNvSpPr txBox="1">
            <a:spLocks noGrp="1"/>
          </p:cNvSpPr>
          <p:nvPr>
            <p:ph type="body" sz="quarter" idx="1"/>
          </p:nvPr>
        </p:nvSpPr>
        <p:spPr>
          <a:xfrm>
            <a:off x="724949" y="4372550"/>
            <a:ext cx="7697401" cy="460501"/>
          </a:xfrm>
          <a:prstGeom prst="rect">
            <a:avLst/>
          </a:prstGeom>
        </p:spPr>
        <p:txBody>
          <a:bodyPr anchor="ctr">
            <a:normAutofit/>
          </a:bodyP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41;p6"/>
          <p:cNvSpPr/>
          <p:nvPr/>
        </p:nvSpPr>
        <p:spPr>
          <a:xfrm>
            <a:off x="0" y="-1"/>
            <a:ext cx="9144000" cy="487802"/>
          </a:xfrm>
          <a:prstGeom prst="rect">
            <a:avLst/>
          </a:prstGeom>
          <a:solidFill>
            <a:srgbClr val="E9EDEE"/>
          </a:solidFill>
          <a:ln w="12700">
            <a:miter lim="400000"/>
          </a:ln>
        </p:spPr>
        <p:txBody>
          <a:bodyPr lIns="0" tIns="0" rIns="0" bIns="0" anchor="ctr"/>
          <a:lstStyle/>
          <a:p>
            <a:pPr>
              <a:defRPr>
                <a:solidFill>
                  <a:srgbClr val="000000"/>
                </a:solidFill>
              </a:defRPr>
            </a:pPr>
            <a:endParaRPr/>
          </a:p>
        </p:txBody>
      </p:sp>
      <p:grpSp>
        <p:nvGrpSpPr>
          <p:cNvPr id="5" name="Google Shape;42;p6"/>
          <p:cNvGrpSpPr/>
          <p:nvPr/>
        </p:nvGrpSpPr>
        <p:grpSpPr>
          <a:xfrm>
            <a:off x="830392" y="1191255"/>
            <a:ext cx="745763" cy="45827"/>
            <a:chOff x="0" y="0"/>
            <a:chExt cx="745762" cy="45826"/>
          </a:xfrm>
        </p:grpSpPr>
        <p:sp>
          <p:nvSpPr>
            <p:cNvPr id="3" name="Google Shape;43;p6"/>
            <p:cNvSpPr/>
            <p:nvPr/>
          </p:nvSpPr>
          <p:spPr>
            <a:xfrm rot="16200000">
              <a:off x="536420" y="-163517"/>
              <a:ext cx="45827" cy="372860"/>
            </a:xfrm>
            <a:prstGeom prst="rect">
              <a:avLst/>
            </a:pr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 name="Google Shape;44;p6"/>
            <p:cNvSpPr/>
            <p:nvPr/>
          </p:nvSpPr>
          <p:spPr>
            <a:xfrm rot="16200000">
              <a:off x="165092" y="-165093"/>
              <a:ext cx="45827" cy="376012"/>
            </a:xfrm>
            <a:prstGeom prst="rect">
              <a:avLst/>
            </a:prstGeom>
            <a:solidFill>
              <a:srgbClr val="1A9988"/>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6" name="Title Text"/>
          <p:cNvSpPr txBox="1">
            <a:spLocks noGrp="1"/>
          </p:cNvSpPr>
          <p:nvPr>
            <p:ph type="title"/>
          </p:nvPr>
        </p:nvSpPr>
        <p:spPr>
          <a:xfrm>
            <a:off x="729450" y="1318650"/>
            <a:ext cx="7688400" cy="53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7" name="Body Level One…"/>
          <p:cNvSpPr txBox="1">
            <a:spLocks noGrp="1"/>
          </p:cNvSpPr>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748189" y="4779026"/>
            <a:ext cx="336814" cy="335251"/>
          </a:xfrm>
          <a:prstGeom prst="rect">
            <a:avLst/>
          </a:prstGeom>
          <a:ln w="12700">
            <a:miter lim="400000"/>
          </a:ln>
        </p:spPr>
        <p:txBody>
          <a:bodyPr wrap="none" lIns="91424" tIns="91424" rIns="91424" bIns="91424" anchor="ctr">
            <a:spAutoFit/>
          </a:bodyPr>
          <a:lstStyle>
            <a:lvl1pPr algn="r">
              <a:defRPr sz="1000">
                <a:solidFill>
                  <a:schemeClr val="accent1"/>
                </a:solidFill>
                <a:latin typeface="Lato"/>
                <a:ea typeface="Lato"/>
                <a:cs typeface="Lato"/>
                <a:sym typeface="Lat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1pPr>
      <a:lvl2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2pPr>
      <a:lvl3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3pPr>
      <a:lvl4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4pPr>
      <a:lvl5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5pPr>
      <a:lvl6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6pPr>
      <a:lvl7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7pPr>
      <a:lvl8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8pPr>
      <a:lvl9pPr marL="0" marR="0" indent="0" algn="l" defTabSz="914400" rtl="0" latinLnBrk="0">
        <a:lnSpc>
          <a:spcPct val="100000"/>
        </a:lnSpc>
        <a:spcBef>
          <a:spcPts val="0"/>
        </a:spcBef>
        <a:spcAft>
          <a:spcPts val="0"/>
        </a:spcAft>
        <a:buClrTx/>
        <a:buSzTx/>
        <a:buFontTx/>
        <a:buNone/>
        <a:tabLst/>
        <a:defRPr sz="2600" b="1" i="0" u="none" strike="noStrike" cap="none" spc="0" baseline="0">
          <a:solidFill>
            <a:srgbClr val="1A1A1A"/>
          </a:solidFill>
          <a:uFillTx/>
          <a:latin typeface="Raleway"/>
          <a:ea typeface="Raleway"/>
          <a:cs typeface="Raleway"/>
          <a:sym typeface="Raleway"/>
        </a:defRPr>
      </a:lvl9pPr>
    </p:titleStyle>
    <p:bodyStyle>
      <a:lvl1pPr marL="457200" marR="0" indent="-311150"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1pPr>
      <a:lvl2pPr marL="9686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2pPr>
      <a:lvl3pPr marL="14258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3pPr>
      <a:lvl4pPr marL="18830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4pPr>
      <a:lvl5pPr marL="23402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5pPr>
      <a:lvl6pPr marL="27974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6pPr>
      <a:lvl7pPr marL="32546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7pPr>
      <a:lvl8pPr marL="37118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8pPr>
      <a:lvl9pPr marL="4169063" marR="0" indent="-352713" algn="l" defTabSz="914400" rtl="0" latinLnBrk="0">
        <a:lnSpc>
          <a:spcPct val="115000"/>
        </a:lnSpc>
        <a:spcBef>
          <a:spcPts val="0"/>
        </a:spcBef>
        <a:spcAft>
          <a:spcPts val="0"/>
        </a:spcAft>
        <a:buClr>
          <a:schemeClr val="accent1"/>
        </a:buClr>
        <a:buSzPts val="1300"/>
        <a:buFont typeface="Helvetica"/>
        <a:buChar char="■"/>
        <a:tabLst/>
        <a:defRPr sz="1300" b="0" i="0" u="none" strike="noStrike" cap="none" spc="0" baseline="0">
          <a:solidFill>
            <a:schemeClr val="accent1"/>
          </a:solidFill>
          <a:uFillTx/>
          <a:latin typeface="Lato"/>
          <a:ea typeface="Lato"/>
          <a:cs typeface="Lato"/>
          <a:sym typeface="Lato"/>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a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oogle Shape;86;p13"/>
          <p:cNvSpPr txBox="1">
            <a:spLocks noGrp="1"/>
          </p:cNvSpPr>
          <p:nvPr>
            <p:ph type="ctrTitle"/>
          </p:nvPr>
        </p:nvSpPr>
        <p:spPr>
          <a:xfrm>
            <a:off x="311699" y="490375"/>
            <a:ext cx="8520602" cy="1686600"/>
          </a:xfrm>
          <a:prstGeom prst="rect">
            <a:avLst/>
          </a:prstGeom>
        </p:spPr>
        <p:txBody>
          <a:bodyPr/>
          <a:lstStyle/>
          <a:p>
            <a:pPr defTabSz="713231">
              <a:defRPr sz="3041"/>
            </a:pPr>
            <a:r>
              <a:rPr dirty="0"/>
              <a:t>40 Hz Gamma frequency leads to the activation of microglia therefore ameliorates amyloid-β plaque (1)</a:t>
            </a:r>
            <a:r>
              <a:rPr sz="3743" dirty="0"/>
              <a:t> </a:t>
            </a:r>
          </a:p>
        </p:txBody>
      </p:sp>
      <p:pic>
        <p:nvPicPr>
          <p:cNvPr id="130" name="Google Shape;87;p13" descr="Google Shape;87;p13"/>
          <p:cNvPicPr>
            <a:picLocks noChangeAspect="1"/>
          </p:cNvPicPr>
          <p:nvPr/>
        </p:nvPicPr>
        <p:blipFill>
          <a:blip r:embed="rId2">
            <a:extLst/>
          </a:blip>
          <a:stretch>
            <a:fillRect/>
          </a:stretch>
        </p:blipFill>
        <p:spPr>
          <a:xfrm>
            <a:off x="3040300" y="2369472"/>
            <a:ext cx="5239204" cy="265702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Google Shape;127;p19"/>
          <p:cNvSpPr txBox="1">
            <a:spLocks noGrp="1"/>
          </p:cNvSpPr>
          <p:nvPr>
            <p:ph type="title"/>
          </p:nvPr>
        </p:nvSpPr>
        <p:spPr>
          <a:xfrm>
            <a:off x="729450" y="2304150"/>
            <a:ext cx="7688699" cy="535201"/>
          </a:xfrm>
          <a:prstGeom prst="rect">
            <a:avLst/>
          </a:prstGeom>
        </p:spPr>
        <p:txBody>
          <a:bodyPr/>
          <a:lstStyle>
            <a:lvl1pPr defTabSz="667512">
              <a:defRPr sz="1898"/>
            </a:lvl1pPr>
          </a:lstStyle>
          <a:p>
            <a:r>
              <a:t>Can it improve cognitive function in AD remains to be determined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Google Shape;132;p20"/>
          <p:cNvSpPr txBox="1">
            <a:spLocks noGrp="1"/>
          </p:cNvSpPr>
          <p:nvPr>
            <p:ph type="title"/>
          </p:nvPr>
        </p:nvSpPr>
        <p:spPr>
          <a:xfrm>
            <a:off x="729449" y="1318649"/>
            <a:ext cx="4145402" cy="1681202"/>
          </a:xfrm>
          <a:prstGeom prst="rect">
            <a:avLst/>
          </a:prstGeom>
        </p:spPr>
        <p:txBody>
          <a:bodyPr/>
          <a:lstStyle/>
          <a:p>
            <a:pPr defTabSz="758951">
              <a:defRPr sz="2158"/>
            </a:pPr>
            <a:r>
              <a:t>Retinal Ganglion Cells (RGCs)</a:t>
            </a:r>
          </a:p>
          <a:p>
            <a:pPr indent="379475" defTabSz="758951">
              <a:defRPr sz="2158"/>
            </a:pPr>
            <a:r>
              <a:t> &amp;</a:t>
            </a:r>
          </a:p>
          <a:p>
            <a:pPr defTabSz="758951">
              <a:defRPr sz="2158"/>
            </a:pPr>
            <a:r>
              <a:t>The dorsal lateral geniculate nucleus (dLGN) </a:t>
            </a:r>
          </a:p>
        </p:txBody>
      </p:sp>
      <p:pic>
        <p:nvPicPr>
          <p:cNvPr id="157" name="Google Shape;133;p20" descr="Google Shape;133;p20"/>
          <p:cNvPicPr>
            <a:picLocks noChangeAspect="1"/>
          </p:cNvPicPr>
          <p:nvPr/>
        </p:nvPicPr>
        <p:blipFill>
          <a:blip r:embed="rId3">
            <a:extLst/>
          </a:blip>
          <a:stretch>
            <a:fillRect/>
          </a:stretch>
        </p:blipFill>
        <p:spPr>
          <a:xfrm>
            <a:off x="4980051" y="1853850"/>
            <a:ext cx="4049701" cy="318052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Google Shape;138;p21"/>
          <p:cNvSpPr txBox="1">
            <a:spLocks noGrp="1"/>
          </p:cNvSpPr>
          <p:nvPr>
            <p:ph type="title"/>
          </p:nvPr>
        </p:nvSpPr>
        <p:spPr>
          <a:xfrm>
            <a:off x="729450" y="1318650"/>
            <a:ext cx="7688699" cy="642901"/>
          </a:xfrm>
          <a:prstGeom prst="rect">
            <a:avLst/>
          </a:prstGeom>
        </p:spPr>
        <p:txBody>
          <a:bodyPr/>
          <a:lstStyle>
            <a:lvl1pPr defTabSz="877823">
              <a:defRPr sz="2496"/>
            </a:lvl1pPr>
          </a:lstStyle>
          <a:p>
            <a:r>
              <a:t>2nd part-- Microglia and the developing synapses </a:t>
            </a:r>
          </a:p>
        </p:txBody>
      </p:sp>
      <p:sp>
        <p:nvSpPr>
          <p:cNvPr id="162" name="Google Shape;139;p21"/>
          <p:cNvSpPr txBox="1">
            <a:spLocks noGrp="1"/>
          </p:cNvSpPr>
          <p:nvPr>
            <p:ph type="body" sz="quarter" idx="1"/>
          </p:nvPr>
        </p:nvSpPr>
        <p:spPr>
          <a:xfrm>
            <a:off x="727649" y="2571750"/>
            <a:ext cx="2877902" cy="2261100"/>
          </a:xfrm>
          <a:prstGeom prst="rect">
            <a:avLst/>
          </a:prstGeom>
        </p:spPr>
        <p:txBody>
          <a:bodyPr/>
          <a:lstStyle/>
          <a:p>
            <a:r>
              <a:t>Engulfment of RGC inputs is significantly increased during peak pruning in the dLGN (P5)</a:t>
            </a:r>
          </a:p>
          <a:p>
            <a:r>
              <a:t>Engulfment in P5 dLGN occurs most significantly in synapse-enriched</a:t>
            </a:r>
          </a:p>
        </p:txBody>
      </p:sp>
      <p:pic>
        <p:nvPicPr>
          <p:cNvPr id="163" name="Google Shape;140;p21" descr="Google Shape;140;p21"/>
          <p:cNvPicPr>
            <a:picLocks noChangeAspect="1"/>
          </p:cNvPicPr>
          <p:nvPr/>
        </p:nvPicPr>
        <p:blipFill>
          <a:blip r:embed="rId2">
            <a:extLst/>
          </a:blip>
          <a:srcRect l="12098" r="13810"/>
          <a:stretch>
            <a:fillRect/>
          </a:stretch>
        </p:blipFill>
        <p:spPr>
          <a:xfrm>
            <a:off x="4889300" y="1961550"/>
            <a:ext cx="4254702" cy="308685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Google Shape;145;p22"/>
          <p:cNvSpPr txBox="1">
            <a:spLocks noGrp="1"/>
          </p:cNvSpPr>
          <p:nvPr>
            <p:ph type="title"/>
          </p:nvPr>
        </p:nvSpPr>
        <p:spPr>
          <a:xfrm>
            <a:off x="267274" y="1155499"/>
            <a:ext cx="8520602" cy="1152002"/>
          </a:xfrm>
          <a:prstGeom prst="rect">
            <a:avLst/>
          </a:prstGeom>
        </p:spPr>
        <p:txBody>
          <a:bodyPr/>
          <a:lstStyle/>
          <a:p>
            <a:r>
              <a:t>Dynamic interactions between microglia and synaptic elements in the healthy brain.</a:t>
            </a:r>
          </a:p>
        </p:txBody>
      </p:sp>
      <p:sp>
        <p:nvSpPr>
          <p:cNvPr id="166" name="Google Shape;146;p22"/>
          <p:cNvSpPr txBox="1">
            <a:spLocks noGrp="1"/>
          </p:cNvSpPr>
          <p:nvPr>
            <p:ph type="body" idx="1"/>
          </p:nvPr>
        </p:nvSpPr>
        <p:spPr>
          <a:xfrm>
            <a:off x="343474" y="2371550"/>
            <a:ext cx="8520602" cy="2500200"/>
          </a:xfrm>
          <a:prstGeom prst="rect">
            <a:avLst/>
          </a:prstGeom>
        </p:spPr>
        <p:txBody>
          <a:bodyPr/>
          <a:lstStyle>
            <a:lvl1pPr indent="-317500">
              <a:lnSpc>
                <a:spcPct val="150000"/>
              </a:lnSpc>
              <a:buSzPts val="1400"/>
              <a:defRPr sz="1400"/>
            </a:lvl1pPr>
          </a:lstStyle>
          <a:p>
            <a:r>
              <a:t>microglia engulf presynaptic inputs during peak retinogeniculate pruning and that engulfment is dependent upon neural activity and the microglia-specific phagocytic signaling pathway, complement receptor 3(CR3)/C3. Furthermore, disrupting microglia-specific CR3/C3 signaling resulted in sustained deficits in synaptic connectivity.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151;p23"/>
          <p:cNvSpPr txBox="1">
            <a:spLocks noGrp="1"/>
          </p:cNvSpPr>
          <p:nvPr>
            <p:ph type="title"/>
          </p:nvPr>
        </p:nvSpPr>
        <p:spPr>
          <a:xfrm>
            <a:off x="729449" y="1318650"/>
            <a:ext cx="4491602" cy="535201"/>
          </a:xfrm>
          <a:prstGeom prst="rect">
            <a:avLst/>
          </a:prstGeom>
        </p:spPr>
        <p:txBody>
          <a:bodyPr/>
          <a:lstStyle>
            <a:lvl1pPr defTabSz="384047">
              <a:defRPr sz="1092"/>
            </a:lvl1pPr>
          </a:lstStyle>
          <a:p>
            <a:r>
              <a:t>Experiment -- Microglia engulfment</a:t>
            </a:r>
          </a:p>
        </p:txBody>
      </p:sp>
      <p:sp>
        <p:nvSpPr>
          <p:cNvPr id="169" name="Google Shape;152;p23"/>
          <p:cNvSpPr txBox="1">
            <a:spLocks noGrp="1"/>
          </p:cNvSpPr>
          <p:nvPr>
            <p:ph type="body" sz="half" idx="1"/>
          </p:nvPr>
        </p:nvSpPr>
        <p:spPr>
          <a:xfrm>
            <a:off x="475950" y="2352924"/>
            <a:ext cx="4903800" cy="2565301"/>
          </a:xfrm>
          <a:prstGeom prst="rect">
            <a:avLst/>
          </a:prstGeom>
        </p:spPr>
        <p:txBody>
          <a:bodyPr/>
          <a:lstStyle/>
          <a:p>
            <a:pPr marL="0" indent="0">
              <a:lnSpc>
                <a:spcPct val="100000"/>
              </a:lnSpc>
              <a:buSzTx/>
              <a:buNone/>
            </a:pPr>
            <a:r>
              <a:t>Tools  </a:t>
            </a:r>
          </a:p>
          <a:p>
            <a:pPr>
              <a:lnSpc>
                <a:spcPct val="100000"/>
              </a:lnSpc>
              <a:spcBef>
                <a:spcPts val="1600"/>
              </a:spcBef>
            </a:pPr>
            <a:r>
              <a:t>High resolution confocal imaging</a:t>
            </a:r>
          </a:p>
          <a:p>
            <a:pPr>
              <a:lnSpc>
                <a:spcPct val="100000"/>
              </a:lnSpc>
            </a:pPr>
            <a:r>
              <a:t>dLGN with intraocular injection if anterograde tracer </a:t>
            </a:r>
          </a:p>
          <a:p>
            <a:pPr>
              <a:lnSpc>
                <a:spcPct val="100000"/>
              </a:lnSpc>
            </a:pPr>
            <a:r>
              <a:t>Microglia were labeled using the CX3CR1+/GFP mouse line</a:t>
            </a:r>
          </a:p>
          <a:p>
            <a:pPr marL="914400" lvl="1" indent="-298450">
              <a:lnSpc>
                <a:spcPct val="100000"/>
              </a:lnSpc>
              <a:buSzPts val="1100"/>
              <a:defRPr sz="1100"/>
            </a:pPr>
            <a:r>
              <a:t>microglia express </a:t>
            </a:r>
            <a:r>
              <a:rPr b="1"/>
              <a:t>EGFP</a:t>
            </a:r>
            <a:r>
              <a:t> under the control of fractalkine receptor, CX3CR1</a:t>
            </a:r>
          </a:p>
        </p:txBody>
      </p:sp>
      <p:pic>
        <p:nvPicPr>
          <p:cNvPr id="170" name="Google Shape;153;p23" descr="Google Shape;153;p23"/>
          <p:cNvPicPr>
            <a:picLocks noChangeAspect="1"/>
          </p:cNvPicPr>
          <p:nvPr/>
        </p:nvPicPr>
        <p:blipFill>
          <a:blip r:embed="rId3">
            <a:extLst/>
          </a:blip>
          <a:stretch>
            <a:fillRect/>
          </a:stretch>
        </p:blipFill>
        <p:spPr>
          <a:xfrm>
            <a:off x="5379675" y="1391688"/>
            <a:ext cx="4140527" cy="363547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158;p24"/>
          <p:cNvSpPr txBox="1">
            <a:spLocks noGrp="1"/>
          </p:cNvSpPr>
          <p:nvPr>
            <p:ph type="title"/>
          </p:nvPr>
        </p:nvSpPr>
        <p:spPr>
          <a:xfrm>
            <a:off x="729450" y="1318650"/>
            <a:ext cx="7688699" cy="535201"/>
          </a:xfrm>
          <a:prstGeom prst="rect">
            <a:avLst/>
          </a:prstGeom>
        </p:spPr>
        <p:txBody>
          <a:bodyPr/>
          <a:lstStyle>
            <a:lvl1pPr defTabSz="795527">
              <a:defRPr sz="2262"/>
            </a:lvl1pPr>
          </a:lstStyle>
          <a:p>
            <a:r>
              <a:t>Result </a:t>
            </a:r>
          </a:p>
        </p:txBody>
      </p:sp>
      <p:sp>
        <p:nvSpPr>
          <p:cNvPr id="175" name="Google Shape;159;p24"/>
          <p:cNvSpPr txBox="1">
            <a:spLocks noGrp="1"/>
          </p:cNvSpPr>
          <p:nvPr>
            <p:ph type="body" sz="half" idx="1"/>
          </p:nvPr>
        </p:nvSpPr>
        <p:spPr>
          <a:xfrm>
            <a:off x="729450" y="2078875"/>
            <a:ext cx="7688699" cy="2261101"/>
          </a:xfrm>
          <a:prstGeom prst="rect">
            <a:avLst/>
          </a:prstGeom>
        </p:spPr>
        <p:txBody>
          <a:bodyPr/>
          <a:lstStyle>
            <a:lvl2pPr marL="914400" indent="-298450">
              <a:buSzPts val="1100"/>
              <a:defRPr sz="1100"/>
            </a:lvl2pPr>
          </a:lstStyle>
          <a:p>
            <a:r>
              <a:t> Microglia engulf and remodel developing synapses</a:t>
            </a:r>
          </a:p>
          <a:p>
            <a:pPr lvl="1"/>
            <a:r>
              <a:t>Underlying mechanism is involved.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64;p25"/>
          <p:cNvSpPr txBox="1">
            <a:spLocks noGrp="1"/>
          </p:cNvSpPr>
          <p:nvPr>
            <p:ph type="title"/>
          </p:nvPr>
        </p:nvSpPr>
        <p:spPr>
          <a:xfrm>
            <a:off x="729450" y="1318650"/>
            <a:ext cx="7688699" cy="535201"/>
          </a:xfrm>
          <a:prstGeom prst="rect">
            <a:avLst/>
          </a:prstGeom>
        </p:spPr>
        <p:txBody>
          <a:bodyPr/>
          <a:lstStyle>
            <a:lvl1pPr defTabSz="795527">
              <a:defRPr sz="2262"/>
            </a:lvl1pPr>
          </a:lstStyle>
          <a:p>
            <a:r>
              <a:t>Questions </a:t>
            </a:r>
          </a:p>
        </p:txBody>
      </p:sp>
      <p:sp>
        <p:nvSpPr>
          <p:cNvPr id="178" name="Google Shape;165;p25"/>
          <p:cNvSpPr txBox="1">
            <a:spLocks noGrp="1"/>
          </p:cNvSpPr>
          <p:nvPr>
            <p:ph type="body" sz="half" idx="1"/>
          </p:nvPr>
        </p:nvSpPr>
        <p:spPr>
          <a:xfrm>
            <a:off x="662850" y="2056675"/>
            <a:ext cx="7688699" cy="2261101"/>
          </a:xfrm>
          <a:prstGeom prst="rect">
            <a:avLst/>
          </a:prstGeom>
        </p:spPr>
        <p:txBody>
          <a:bodyPr/>
          <a:lstStyle/>
          <a:p>
            <a:pPr marL="448055" indent="-304927" defTabSz="896111">
              <a:buSzPts val="1200"/>
              <a:defRPr sz="1274"/>
            </a:pPr>
            <a:r>
              <a:t>Is microglia going to engulfing developing synapses as well as the plaque? </a:t>
            </a:r>
          </a:p>
          <a:p>
            <a:pPr marL="896111" lvl="1" indent="-292481" defTabSz="896111">
              <a:buSzPts val="1000"/>
              <a:defRPr sz="1078"/>
            </a:pPr>
            <a:r>
              <a:t>Since we know microglia have the ability to engulfing Synapses </a:t>
            </a:r>
          </a:p>
          <a:p>
            <a:pPr marL="896111" lvl="1" indent="-292481" defTabSz="896111">
              <a:buSzPts val="1000"/>
              <a:defRPr sz="1078"/>
            </a:pPr>
            <a:r>
              <a:t>Contradicting effect  ( plaque lost ---synapses lost ) </a:t>
            </a:r>
          </a:p>
          <a:p>
            <a:pPr marL="448055" indent="-304927" defTabSz="896111">
              <a:buSzPts val="1200"/>
              <a:defRPr sz="1274"/>
            </a:pPr>
            <a:r>
              <a:t>The recorded time span of the data for the 5XFAD mice is only 7 days</a:t>
            </a:r>
          </a:p>
          <a:p>
            <a:pPr marL="896111" lvl="1" indent="-292481" defTabSz="896111">
              <a:buSzPts val="1000"/>
              <a:defRPr sz="1078"/>
            </a:pPr>
            <a:r>
              <a:t>But what if the experiment was done for more than 7 days?</a:t>
            </a:r>
          </a:p>
          <a:p>
            <a:pPr marL="896111" lvl="1" indent="-292481" defTabSz="896111">
              <a:buSzPts val="1000"/>
              <a:defRPr sz="1078"/>
            </a:pPr>
            <a:r>
              <a:t>Are there going to be disastrous effect after 7 days?</a:t>
            </a:r>
          </a:p>
          <a:p>
            <a:pPr marL="1344168" lvl="2" indent="-292481" defTabSz="896111">
              <a:buSzPts val="1000"/>
              <a:defRPr sz="1078"/>
            </a:pPr>
            <a:r>
              <a:t>Due to the continuation of microglia activation that will engulf snapses? </a:t>
            </a:r>
          </a:p>
          <a:p>
            <a:pPr marL="448055" indent="-304927" defTabSz="896111">
              <a:buSzPts val="1200"/>
              <a:defRPr sz="1274"/>
            </a:pPr>
            <a:r>
              <a:t>The influence of microglia to the long term memory</a:t>
            </a:r>
          </a:p>
          <a:p>
            <a:pPr marL="448055" indent="-304927" defTabSz="896111">
              <a:buSzPts val="1200"/>
              <a:defRPr sz="1274"/>
            </a:pPr>
            <a:r>
              <a:t>Is the activation of microglia at 40 Hz dependent on the present of amyloid plaque</a:t>
            </a:r>
          </a:p>
          <a:p>
            <a:pPr marL="448055" indent="-304927" defTabSz="896111">
              <a:buSzPts val="1200"/>
              <a:defRPr sz="1274"/>
            </a:pPr>
            <a:r>
              <a:t>Can it distinguish plaque and synapses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Google Shape;170;p26"/>
          <p:cNvSpPr txBox="1">
            <a:spLocks noGrp="1"/>
          </p:cNvSpPr>
          <p:nvPr>
            <p:ph type="title"/>
          </p:nvPr>
        </p:nvSpPr>
        <p:spPr>
          <a:xfrm>
            <a:off x="729450" y="1318650"/>
            <a:ext cx="7688699" cy="535201"/>
          </a:xfrm>
          <a:prstGeom prst="rect">
            <a:avLst/>
          </a:prstGeom>
        </p:spPr>
        <p:txBody>
          <a:bodyPr/>
          <a:lstStyle>
            <a:lvl1pPr defTabSz="795527">
              <a:defRPr sz="2262"/>
            </a:lvl1pPr>
          </a:lstStyle>
          <a:p>
            <a:r>
              <a:t>Hypothesis </a:t>
            </a:r>
          </a:p>
        </p:txBody>
      </p:sp>
      <p:sp>
        <p:nvSpPr>
          <p:cNvPr id="181" name="Google Shape;171;p26"/>
          <p:cNvSpPr txBox="1">
            <a:spLocks noGrp="1"/>
          </p:cNvSpPr>
          <p:nvPr>
            <p:ph type="body" sz="half" idx="1"/>
          </p:nvPr>
        </p:nvSpPr>
        <p:spPr>
          <a:xfrm>
            <a:off x="729450" y="2078875"/>
            <a:ext cx="7688699" cy="2261101"/>
          </a:xfrm>
          <a:prstGeom prst="rect">
            <a:avLst/>
          </a:prstGeom>
        </p:spPr>
        <p:txBody>
          <a:bodyPr/>
          <a:lstStyle/>
          <a:p>
            <a:r>
              <a:t>Microglia can have a increase of activity by 40 Hz without the present of Amyloid Plaque. </a:t>
            </a:r>
          </a:p>
          <a:p>
            <a:pPr marL="914400" lvl="1" indent="-298450">
              <a:buSzPts val="1100"/>
              <a:defRPr sz="1100"/>
            </a:pPr>
            <a:r>
              <a:t>And it does not obtain the ability to distinguish the Amyloid Plaque from synapses.</a:t>
            </a:r>
          </a:p>
          <a:p>
            <a:r>
              <a:t>Therefore long term effect due to the GENUS can have adversely affect in terms of the neural activity.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176;p27"/>
          <p:cNvSpPr txBox="1">
            <a:spLocks noGrp="1"/>
          </p:cNvSpPr>
          <p:nvPr>
            <p:ph type="title"/>
          </p:nvPr>
        </p:nvSpPr>
        <p:spPr>
          <a:xfrm>
            <a:off x="727650" y="1111449"/>
            <a:ext cx="7688699" cy="535201"/>
          </a:xfrm>
          <a:prstGeom prst="rect">
            <a:avLst/>
          </a:prstGeom>
        </p:spPr>
        <p:txBody>
          <a:bodyPr/>
          <a:lstStyle>
            <a:lvl1pPr defTabSz="795527">
              <a:defRPr sz="2262"/>
            </a:lvl1pPr>
          </a:lstStyle>
          <a:p>
            <a:r>
              <a:t>Experimental Approach</a:t>
            </a:r>
          </a:p>
        </p:txBody>
      </p:sp>
      <p:sp>
        <p:nvSpPr>
          <p:cNvPr id="184" name="Google Shape;177;p27"/>
          <p:cNvSpPr txBox="1">
            <a:spLocks noGrp="1"/>
          </p:cNvSpPr>
          <p:nvPr>
            <p:ph type="body" idx="1"/>
          </p:nvPr>
        </p:nvSpPr>
        <p:spPr>
          <a:xfrm>
            <a:off x="727650" y="1575625"/>
            <a:ext cx="7688699" cy="3479101"/>
          </a:xfrm>
          <a:prstGeom prst="rect">
            <a:avLst/>
          </a:prstGeom>
        </p:spPr>
        <p:txBody>
          <a:bodyPr/>
          <a:lstStyle/>
          <a:p>
            <a:r>
              <a:t>Increase the time span of the experiment from 7 days to multiple different time span </a:t>
            </a:r>
          </a:p>
          <a:p>
            <a:pPr marL="914400" lvl="1" indent="-298450">
              <a:buSzPts val="1100"/>
              <a:defRPr sz="1100"/>
            </a:pPr>
            <a:r>
              <a:t>14 days </a:t>
            </a:r>
          </a:p>
          <a:p>
            <a:pPr marL="914400" lvl="1" indent="-298450">
              <a:buSzPts val="1100"/>
              <a:defRPr sz="1100"/>
            </a:pPr>
            <a:r>
              <a:t>28 days</a:t>
            </a:r>
          </a:p>
          <a:p>
            <a:pPr marL="914400" lvl="1" indent="-298450">
              <a:buSzPts val="1100"/>
              <a:defRPr sz="1100"/>
            </a:pPr>
            <a:r>
              <a:t>56 days </a:t>
            </a:r>
          </a:p>
          <a:p>
            <a:r>
              <a:t>Same control groups and experimental group regarding GENUS</a:t>
            </a:r>
          </a:p>
          <a:p>
            <a:pPr marL="914400" lvl="1" indent="-298450">
              <a:buSzPts val="1100"/>
              <a:defRPr sz="1100"/>
            </a:pPr>
            <a:r>
              <a:t>20 Hz</a:t>
            </a:r>
          </a:p>
          <a:p>
            <a:pPr marL="914400" lvl="1" indent="-298450">
              <a:buSzPts val="1100"/>
              <a:defRPr sz="1100"/>
            </a:pPr>
            <a:r>
              <a:t>40 Hz</a:t>
            </a:r>
          </a:p>
          <a:p>
            <a:pPr marL="914400" lvl="1" indent="-298450">
              <a:buSzPts val="1100"/>
              <a:defRPr sz="1100"/>
            </a:pPr>
            <a:r>
              <a:t>80 Hz</a:t>
            </a:r>
          </a:p>
          <a:p>
            <a:r>
              <a:t>Method</a:t>
            </a:r>
          </a:p>
          <a:p>
            <a:pPr marL="914400" lvl="1" indent="-298450">
              <a:buSzPts val="1100"/>
              <a:defRPr sz="1100"/>
            </a:pPr>
            <a:r>
              <a:t>Water maze </a:t>
            </a:r>
          </a:p>
          <a:p>
            <a:pPr marL="914400" lvl="1" indent="-298450">
              <a:buSzPts val="1100"/>
              <a:defRPr sz="1100"/>
            </a:pPr>
            <a:r>
              <a:t>Object recognition index</a:t>
            </a:r>
          </a:p>
          <a:p>
            <a:pPr marL="914400" lvl="1" indent="-298450">
              <a:buSzPts val="1100"/>
              <a:defRPr sz="1100"/>
            </a:pPr>
            <a:r>
              <a:t>Location recognition index</a:t>
            </a:r>
          </a:p>
          <a:p>
            <a:r>
              <a:t>Control experiment </a:t>
            </a:r>
          </a:p>
          <a:p>
            <a:pPr marL="914400" lvl="1" indent="-298450">
              <a:buSzPts val="1100"/>
              <a:defRPr sz="1100"/>
            </a:pPr>
            <a:r>
              <a:t>One with plaque (5XFAD)</a:t>
            </a:r>
          </a:p>
          <a:p>
            <a:pPr marL="914400" lvl="1" indent="-298450">
              <a:buSzPts val="1100"/>
              <a:defRPr sz="1100"/>
            </a:pPr>
            <a:r>
              <a:t>No plaque (healthy)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Google Shape;182;p28"/>
          <p:cNvSpPr txBox="1">
            <a:spLocks noGrp="1"/>
          </p:cNvSpPr>
          <p:nvPr>
            <p:ph type="title"/>
          </p:nvPr>
        </p:nvSpPr>
        <p:spPr>
          <a:xfrm>
            <a:off x="729450" y="1318650"/>
            <a:ext cx="7688699" cy="535201"/>
          </a:xfrm>
          <a:prstGeom prst="rect">
            <a:avLst/>
          </a:prstGeom>
        </p:spPr>
        <p:txBody>
          <a:bodyPr/>
          <a:lstStyle>
            <a:lvl1pPr defTabSz="676655">
              <a:defRPr sz="1924"/>
            </a:lvl1pPr>
          </a:lstStyle>
          <a:p>
            <a:r>
              <a:t>Summary-Hypothesis, Significance, and Treatment Development</a:t>
            </a:r>
          </a:p>
        </p:txBody>
      </p:sp>
      <p:sp>
        <p:nvSpPr>
          <p:cNvPr id="187" name="Google Shape;183;p28"/>
          <p:cNvSpPr txBox="1">
            <a:spLocks noGrp="1"/>
          </p:cNvSpPr>
          <p:nvPr>
            <p:ph type="body" idx="1"/>
          </p:nvPr>
        </p:nvSpPr>
        <p:spPr>
          <a:xfrm>
            <a:off x="729450" y="1771544"/>
            <a:ext cx="7688699" cy="2568432"/>
          </a:xfrm>
          <a:prstGeom prst="rect">
            <a:avLst/>
          </a:prstGeom>
        </p:spPr>
        <p:txBody>
          <a:bodyPr>
            <a:normAutofit lnSpcReduction="10000"/>
          </a:bodyPr>
          <a:lstStyle/>
          <a:p>
            <a:pPr marL="0" indent="0" defTabSz="859536">
              <a:lnSpc>
                <a:spcPct val="100000"/>
              </a:lnSpc>
              <a:spcBef>
                <a:spcPts val="1500"/>
              </a:spcBef>
              <a:buSzTx/>
              <a:buNone/>
              <a:defRPr sz="1222"/>
            </a:pPr>
            <a:r>
              <a:t>Hypothesis - Microglia, not having the ability to distinguish between Amyloid Plaque and synapses, can have an increase of activity by 40 Hz without the presence of Amyloid Plaque. Therefore long term effect due to the GENUS can have adversely affect in terms of the neural activity. </a:t>
            </a:r>
          </a:p>
          <a:p>
            <a:pPr marL="0" indent="0" defTabSz="859536">
              <a:lnSpc>
                <a:spcPct val="100000"/>
              </a:lnSpc>
              <a:spcBef>
                <a:spcPts val="1500"/>
              </a:spcBef>
              <a:buSzTx/>
              <a:buNone/>
              <a:defRPr sz="1222"/>
            </a:pPr>
            <a:r>
              <a:t>Significance - If the hypothesis is been proved, it prove that the only using the strategy of GENUS and 40Hz oscillations can’t heal patients’ Alzheimer disease, so it can’t directly develop into a treatment. It will also bring up future questions and directions of investigations on the topic of microglia and how can it be used to cure Alzheimer disease based on the result of this experiment.</a:t>
            </a:r>
          </a:p>
          <a:p>
            <a:pPr marL="0" indent="0" defTabSz="859536">
              <a:lnSpc>
                <a:spcPct val="100000"/>
              </a:lnSpc>
              <a:spcBef>
                <a:spcPts val="1500"/>
              </a:spcBef>
              <a:buSzTx/>
              <a:buNone/>
              <a:defRPr sz="1222"/>
            </a:pPr>
            <a:r>
              <a:t>Treatment Development - If our hypothesis is proved wrong, that microglia can distinguish between synapse and Amyloid Plaques, do not engulf synapse at the same time when it engulf Amyloid Plaques, and will not cause decrease the memory of patients in long term, then microglia may be employed to clean up the Amyloid Plaques in patients’ brain and use as part of the future treatment.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oogle Shape;92;p14"/>
          <p:cNvSpPr txBox="1">
            <a:spLocks noGrp="1"/>
          </p:cNvSpPr>
          <p:nvPr>
            <p:ph type="title"/>
          </p:nvPr>
        </p:nvSpPr>
        <p:spPr>
          <a:xfrm>
            <a:off x="263200" y="1178049"/>
            <a:ext cx="7688699" cy="535201"/>
          </a:xfrm>
          <a:prstGeom prst="rect">
            <a:avLst/>
          </a:prstGeom>
        </p:spPr>
        <p:txBody>
          <a:bodyPr/>
          <a:lstStyle>
            <a:lvl1pPr defTabSz="795527">
              <a:defRPr sz="2262"/>
            </a:lvl1pPr>
          </a:lstStyle>
          <a:p>
            <a:r>
              <a:t>Introduction </a:t>
            </a:r>
          </a:p>
        </p:txBody>
      </p:sp>
      <p:sp>
        <p:nvSpPr>
          <p:cNvPr id="133" name="Google Shape;93;p14"/>
          <p:cNvSpPr txBox="1">
            <a:spLocks noGrp="1"/>
          </p:cNvSpPr>
          <p:nvPr>
            <p:ph type="body" sz="half" idx="1"/>
          </p:nvPr>
        </p:nvSpPr>
        <p:spPr>
          <a:xfrm>
            <a:off x="310649" y="1900725"/>
            <a:ext cx="3592502" cy="3044401"/>
          </a:xfrm>
          <a:prstGeom prst="rect">
            <a:avLst/>
          </a:prstGeom>
        </p:spPr>
        <p:txBody>
          <a:bodyPr/>
          <a:lstStyle/>
          <a:p>
            <a:pPr>
              <a:lnSpc>
                <a:spcPct val="150000"/>
              </a:lnSpc>
            </a:pPr>
            <a:r>
              <a:rPr dirty="0"/>
              <a:t>Alzheimer's disease</a:t>
            </a:r>
          </a:p>
          <a:p>
            <a:pPr marL="914400" lvl="1" indent="-311150">
              <a:lnSpc>
                <a:spcPct val="150000"/>
              </a:lnSpc>
            </a:pPr>
            <a:r>
              <a:rPr dirty="0"/>
              <a:t>Degenerative brain disease and the most common form of dementia.</a:t>
            </a:r>
          </a:p>
          <a:p>
            <a:pPr marL="914400" lvl="1" indent="-311150">
              <a:lnSpc>
                <a:spcPct val="150000"/>
              </a:lnSpc>
            </a:pPr>
            <a:r>
              <a:rPr dirty="0"/>
              <a:t>Amyloid plaque </a:t>
            </a:r>
          </a:p>
          <a:p>
            <a:pPr marL="914400" lvl="1" indent="-311150">
              <a:lnSpc>
                <a:spcPct val="150000"/>
              </a:lnSpc>
            </a:pPr>
            <a:r>
              <a:rPr dirty="0"/>
              <a:t>There are many treatments that target different aspect of the diseases. </a:t>
            </a:r>
          </a:p>
        </p:txBody>
      </p:sp>
      <p:pic>
        <p:nvPicPr>
          <p:cNvPr id="134" name="Google Shape;94;p14" descr="Google Shape;94;p14"/>
          <p:cNvPicPr>
            <a:picLocks noChangeAspect="1"/>
          </p:cNvPicPr>
          <p:nvPr/>
        </p:nvPicPr>
        <p:blipFill>
          <a:blip r:embed="rId3">
            <a:extLst/>
          </a:blip>
          <a:srcRect l="1336" t="4351" r="5846"/>
          <a:stretch>
            <a:fillRect/>
          </a:stretch>
        </p:blipFill>
        <p:spPr>
          <a:xfrm>
            <a:off x="4447825" y="769675"/>
            <a:ext cx="4696174" cy="377595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ummary-Analysis of possible results"/>
          <p:cNvSpPr txBox="1">
            <a:spLocks noGrp="1"/>
          </p:cNvSpPr>
          <p:nvPr>
            <p:ph type="title"/>
          </p:nvPr>
        </p:nvSpPr>
        <p:spPr>
          <a:xfrm>
            <a:off x="727650" y="1390378"/>
            <a:ext cx="7688700" cy="535201"/>
          </a:xfrm>
          <a:prstGeom prst="rect">
            <a:avLst/>
          </a:prstGeom>
        </p:spPr>
        <p:txBody>
          <a:bodyPr/>
          <a:lstStyle>
            <a:lvl1pPr defTabSz="795527">
              <a:defRPr sz="2262"/>
            </a:lvl1pPr>
          </a:lstStyle>
          <a:p>
            <a:r>
              <a:t>Summary-Analysis of possible results</a:t>
            </a:r>
          </a:p>
        </p:txBody>
      </p:sp>
      <p:sp>
        <p:nvSpPr>
          <p:cNvPr id="190" name="If it is proved that after treated by GENUS, the memorizing ability of the 5XFAD rats gets better, then it indicate that GENUS have positive long term effect on neural activity and imply that microglia do not engulf synapse or engulf less synapse when it"/>
          <p:cNvSpPr txBox="1"/>
          <p:nvPr/>
        </p:nvSpPr>
        <p:spPr>
          <a:xfrm>
            <a:off x="488150" y="1940537"/>
            <a:ext cx="7688700" cy="30496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marL="429768" indent="-292481" defTabSz="859536">
              <a:lnSpc>
                <a:spcPct val="115000"/>
              </a:lnSpc>
              <a:buClr>
                <a:schemeClr val="accent1"/>
              </a:buClr>
              <a:buSzPts val="1200"/>
              <a:buFont typeface="Helvetica"/>
              <a:buChar char="●"/>
              <a:defRPr sz="1222">
                <a:solidFill>
                  <a:schemeClr val="accent1"/>
                </a:solidFill>
                <a:latin typeface="Lato"/>
                <a:ea typeface="Lato"/>
                <a:cs typeface="Lato"/>
                <a:sym typeface="Lato"/>
              </a:defRPr>
            </a:pPr>
            <a:r>
              <a:t>If it is proved that after treated by GENUS, the memorizing ability of the 5XFAD rats gets better, then it indicate that GENUS have positive long term effect on neural activity and imply that microglia do not engulf synapse or engulf less synapse when it is engulfing Amyloid Plaques. This will be disagreeing with the thesis on the part that “long term effect due to the GENUS can have adversely affect in terms of the neural activity” and “microglia does not obtain the ability to distinguish the Amyloid Plaque from synapses”.</a:t>
            </a:r>
          </a:p>
          <a:p>
            <a:pPr marL="429768" indent="-292481" defTabSz="859536">
              <a:lnSpc>
                <a:spcPct val="115000"/>
              </a:lnSpc>
              <a:buClr>
                <a:schemeClr val="accent1"/>
              </a:buClr>
              <a:buSzPts val="1200"/>
              <a:buFont typeface="Helvetica"/>
              <a:buChar char="●"/>
              <a:defRPr sz="1222">
                <a:solidFill>
                  <a:schemeClr val="accent1"/>
                </a:solidFill>
                <a:latin typeface="Lato"/>
                <a:ea typeface="Lato"/>
                <a:cs typeface="Lato"/>
                <a:sym typeface="Lato"/>
              </a:defRPr>
            </a:pPr>
            <a:endParaRPr/>
          </a:p>
          <a:p>
            <a:pPr marL="429768" indent="-292481" defTabSz="859536">
              <a:lnSpc>
                <a:spcPct val="115000"/>
              </a:lnSpc>
              <a:buClr>
                <a:schemeClr val="accent1"/>
              </a:buClr>
              <a:buSzPts val="1200"/>
              <a:buFont typeface="Helvetica"/>
              <a:buChar char="●"/>
              <a:defRPr sz="1222">
                <a:solidFill>
                  <a:schemeClr val="accent1"/>
                </a:solidFill>
                <a:latin typeface="Lato"/>
                <a:ea typeface="Lato"/>
                <a:cs typeface="Lato"/>
                <a:sym typeface="Lato"/>
              </a:defRPr>
            </a:pPr>
            <a:r>
              <a:t>If it is proved that after treated by GENUS, the memorizing ability of the 5XFAD rats is unchanged or get worse, then it indicate that GENUS have negative long term effect on neural activity and imply that microglia do engulf synapse at the same time when engulfing Amyloid Plaques. This will be agreeing with the hypothesis on the part that “long term effect due to the GENUS can have adversely affect in terms of the neural activity” and “microglia does not obtain the ability to distinguish the Amyloid Plaque from synapses”.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ummary-Analysis of possible results"/>
          <p:cNvSpPr txBox="1">
            <a:spLocks noGrp="1"/>
          </p:cNvSpPr>
          <p:nvPr>
            <p:ph type="title"/>
          </p:nvPr>
        </p:nvSpPr>
        <p:spPr>
          <a:xfrm>
            <a:off x="727650" y="1390378"/>
            <a:ext cx="7688700" cy="535201"/>
          </a:xfrm>
          <a:prstGeom prst="rect">
            <a:avLst/>
          </a:prstGeom>
        </p:spPr>
        <p:txBody>
          <a:bodyPr/>
          <a:lstStyle>
            <a:lvl1pPr defTabSz="795527">
              <a:defRPr sz="2262"/>
            </a:lvl1pPr>
          </a:lstStyle>
          <a:p>
            <a:r>
              <a:t>Summary-Analysis of possible results</a:t>
            </a:r>
          </a:p>
        </p:txBody>
      </p:sp>
      <p:sp>
        <p:nvSpPr>
          <p:cNvPr id="193" name="If we perceived an increase of microglia activity in healthy rats’ brain after giving them 40 Hz oscillations, then it will prove the hypothesis of “Microglia can have an increase of activity by 40 Hz without the presence of Amyloid Plaque”.…"/>
          <p:cNvSpPr txBox="1">
            <a:spLocks noGrp="1"/>
          </p:cNvSpPr>
          <p:nvPr>
            <p:ph type="body" sz="half" idx="1"/>
          </p:nvPr>
        </p:nvSpPr>
        <p:spPr>
          <a:prstGeom prst="rect">
            <a:avLst/>
          </a:prstGeom>
        </p:spPr>
        <p:txBody>
          <a:bodyPr/>
          <a:lstStyle/>
          <a:p>
            <a:r>
              <a:t>If we perceived an increase of microglia activity in healthy rats’ brain after giving them 40 Hz oscillations, then it will prove the hypothesis of “Microglia can have an increase of activity by 40 Hz without the presence of Amyloid Plaque”.</a:t>
            </a:r>
          </a:p>
          <a:p>
            <a:endParaRPr/>
          </a:p>
          <a:p>
            <a:r>
              <a:t>If we perceived an unchanged or merely changed microglia activity in healthy rats’ brain after giving them 40 Hz oscillations, then it will disprove the hypothesis of “Microglia can have an increase of activity by 40 Hz without the presence of Amyloid Plaque”.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ummary-Future Questions to Investigate"/>
          <p:cNvSpPr txBox="1">
            <a:spLocks noGrp="1"/>
          </p:cNvSpPr>
          <p:nvPr>
            <p:ph type="title"/>
          </p:nvPr>
        </p:nvSpPr>
        <p:spPr>
          <a:prstGeom prst="rect">
            <a:avLst/>
          </a:prstGeom>
        </p:spPr>
        <p:txBody>
          <a:bodyPr/>
          <a:lstStyle>
            <a:lvl1pPr defTabSz="795527">
              <a:defRPr sz="2262"/>
            </a:lvl1pPr>
          </a:lstStyle>
          <a:p>
            <a:r>
              <a:t>Summary-Future Questions to Investigate</a:t>
            </a:r>
          </a:p>
        </p:txBody>
      </p:sp>
      <p:sp>
        <p:nvSpPr>
          <p:cNvPr id="196" name="1. Will there be other side effects of activating and using microglia?…"/>
          <p:cNvSpPr txBox="1">
            <a:spLocks noGrp="1"/>
          </p:cNvSpPr>
          <p:nvPr>
            <p:ph type="body" sz="half" idx="1"/>
          </p:nvPr>
        </p:nvSpPr>
        <p:spPr>
          <a:prstGeom prst="rect">
            <a:avLst/>
          </a:prstGeom>
        </p:spPr>
        <p:txBody>
          <a:bodyPr/>
          <a:lstStyle/>
          <a:p>
            <a:pPr marL="0" indent="0">
              <a:buClrTx/>
              <a:buSzTx/>
              <a:buFontTx/>
              <a:buNone/>
            </a:pPr>
            <a:r>
              <a:t>1. Will there be other side effects of activating and using microglia?</a:t>
            </a:r>
          </a:p>
          <a:p>
            <a:pPr marL="0" indent="0">
              <a:buClrTx/>
              <a:buSzTx/>
              <a:buFontTx/>
              <a:buNone/>
            </a:pPr>
            <a:r>
              <a:t>2. Can microglia be activated by other factors?</a:t>
            </a:r>
          </a:p>
          <a:p>
            <a:pPr marL="0" indent="0">
              <a:buClrTx/>
              <a:buSzTx/>
              <a:buFontTx/>
              <a:buNone/>
            </a:pPr>
            <a:r>
              <a:t>3. Why can microglia be activated by 40 Hz oscillations?</a:t>
            </a:r>
          </a:p>
          <a:p>
            <a:pPr marL="0" indent="0">
              <a:buClrTx/>
              <a:buSzTx/>
              <a:buFontTx/>
              <a:buNone/>
            </a:pPr>
            <a:r>
              <a:t>4. Why do microglia engulf Amyloid Plaques? Are there other things that can do the same thing or have similar function? In other words, can microglia be replaced by other substance?</a:t>
            </a:r>
          </a:p>
          <a:p>
            <a:pPr marL="0" indent="0">
              <a:buClrTx/>
              <a:buSzTx/>
              <a:buFontTx/>
              <a:buNone/>
            </a:pPr>
            <a:r>
              <a:t>5. If microglia do engulf synapse at the same time when engulfing Amyloid Plaques, can this problem be solved, or what can we do to modify its activity to allow it to distinguish between synapse and amyloid plaques and only engulf Amyloid Plaques?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Google Shape;188;p29"/>
          <p:cNvSpPr txBox="1">
            <a:spLocks noGrp="1"/>
          </p:cNvSpPr>
          <p:nvPr>
            <p:ph type="title"/>
          </p:nvPr>
        </p:nvSpPr>
        <p:spPr>
          <a:xfrm>
            <a:off x="729450" y="1318650"/>
            <a:ext cx="7688699" cy="535201"/>
          </a:xfrm>
          <a:prstGeom prst="rect">
            <a:avLst/>
          </a:prstGeom>
        </p:spPr>
        <p:txBody>
          <a:bodyPr/>
          <a:lstStyle>
            <a:lvl1pPr defTabSz="795527">
              <a:defRPr sz="2262"/>
            </a:lvl1pPr>
          </a:lstStyle>
          <a:p>
            <a:r>
              <a:t>Reference page </a:t>
            </a:r>
          </a:p>
        </p:txBody>
      </p:sp>
      <p:sp>
        <p:nvSpPr>
          <p:cNvPr id="199" name="Google Shape;189;p29"/>
          <p:cNvSpPr txBox="1">
            <a:spLocks noGrp="1"/>
          </p:cNvSpPr>
          <p:nvPr>
            <p:ph type="body" idx="1"/>
          </p:nvPr>
        </p:nvSpPr>
        <p:spPr>
          <a:xfrm>
            <a:off x="729450" y="2078875"/>
            <a:ext cx="7688699" cy="2711701"/>
          </a:xfrm>
          <a:prstGeom prst="rect">
            <a:avLst/>
          </a:prstGeom>
        </p:spPr>
        <p:txBody>
          <a:bodyPr/>
          <a:lstStyle/>
          <a:p>
            <a:pPr indent="-298450">
              <a:buSzPts val="1100"/>
              <a:buFontTx/>
              <a:buAutoNum type="arabicPeriod"/>
              <a:defRPr sz="1100"/>
            </a:pPr>
            <a:r>
              <a:t>Iaccarino, H., Singer, A., Martorell, A. et al. Gamma frequency entrainment attenuates amyloid load and modifies microglia. Nature 540, 230–235 (2016). https://doi.org/10.1038/nature20587</a:t>
            </a:r>
          </a:p>
          <a:p>
            <a:pPr indent="-298450">
              <a:buSzPts val="1100"/>
              <a:buFontTx/>
              <a:buAutoNum type="arabicPeriod"/>
              <a:defRPr sz="1100"/>
            </a:pPr>
            <a:r>
              <a:t>Martorell AJ, Paulson AL, Suk HJ, et al. Multi-sensory Gamma Stimulation Ameliorates Alzheimer's-Associated Pathology and Improves Cognition. Cell. 2019;177(2):256-271.e22. doi:10.1016/j.cell.2019.02.014</a:t>
            </a:r>
          </a:p>
          <a:p>
            <a:pPr indent="-298450">
              <a:buSzPts val="1100"/>
              <a:buFontTx/>
              <a:buAutoNum type="arabicPeriod"/>
              <a:defRPr sz="1100"/>
            </a:pPr>
            <a:r>
              <a:t>Oakley H, Cole SL, Logan S, Maus E, Shao P, Craft J, Guillozet-Bongaarts A, Ohno M, Disterhoft J, Van Eldik L, Berry R, Vassar R. Intraneuronal beta-amyloid aggregates, neurodegeneration, and neuron loss in transgenic mice with five familial Alzheimer's disease mutations: potential factors in amyloid plaque formation. J Neurosci. 2006 Oct 4;26(40):10129-40. PubMed.</a:t>
            </a:r>
          </a:p>
          <a:p>
            <a:pPr indent="-298450">
              <a:buSzPts val="1100"/>
              <a:buFontTx/>
              <a:buAutoNum type="arabicPeriod"/>
              <a:defRPr sz="1100"/>
            </a:pPr>
            <a:r>
              <a:t>“A Deep Dive Into Brainwaves: Brainwave Frequencies Explained.” Muse, 8 Nov. 2020, choosemuse.com/blog/a-deep-dive-into-brainwaves-brainwave-frequencies-explained-2/. </a:t>
            </a:r>
          </a:p>
          <a:p>
            <a:pPr indent="-298450">
              <a:buSzPts val="1100"/>
              <a:buFontTx/>
              <a:buAutoNum type="arabicPeriod"/>
              <a:defRPr sz="1100"/>
            </a:pPr>
            <a:r>
              <a:t>Schafer DP, Lehrman EK, Kautzman AG, et al. Microglia sculpt postnatal neural circuits in an activity and complement-dependent manner. Neuron. 2012;74(4):691-705. doi:10.1016/j.neuron.2012.03.026</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99;p15"/>
          <p:cNvSpPr txBox="1">
            <a:spLocks noGrp="1"/>
          </p:cNvSpPr>
          <p:nvPr>
            <p:ph type="title"/>
          </p:nvPr>
        </p:nvSpPr>
        <p:spPr>
          <a:xfrm>
            <a:off x="729450" y="1318650"/>
            <a:ext cx="7688699" cy="535201"/>
          </a:xfrm>
          <a:prstGeom prst="rect">
            <a:avLst/>
          </a:prstGeom>
        </p:spPr>
        <p:txBody>
          <a:bodyPr/>
          <a:lstStyle>
            <a:lvl1pPr defTabSz="795527">
              <a:defRPr sz="2262"/>
            </a:lvl1pPr>
          </a:lstStyle>
          <a:p>
            <a:r>
              <a:t>How does the amyloid plaque forms </a:t>
            </a:r>
          </a:p>
        </p:txBody>
      </p:sp>
      <p:sp>
        <p:nvSpPr>
          <p:cNvPr id="139" name="Google Shape;100;p15"/>
          <p:cNvSpPr txBox="1">
            <a:spLocks noGrp="1"/>
          </p:cNvSpPr>
          <p:nvPr>
            <p:ph type="body" sz="half" idx="1"/>
          </p:nvPr>
        </p:nvSpPr>
        <p:spPr>
          <a:xfrm>
            <a:off x="729450" y="2078875"/>
            <a:ext cx="7688699" cy="2261101"/>
          </a:xfrm>
          <a:prstGeom prst="rect">
            <a:avLst/>
          </a:prstGeom>
        </p:spPr>
        <p:txBody>
          <a:bodyPr/>
          <a:lstStyle/>
          <a:p>
            <a:pPr marL="285750" indent="-285750">
              <a:spcBef>
                <a:spcPts val="1600"/>
              </a:spcBef>
              <a:buSzTx/>
            </a:pPr>
            <a:r>
              <a:rPr lang="en-US" dirty="0"/>
              <a:t>Hydrolysis of Amyloid Precursor Protein</a:t>
            </a:r>
            <a:endParaRPr dirty="0"/>
          </a:p>
        </p:txBody>
      </p:sp>
      <p:pic>
        <p:nvPicPr>
          <p:cNvPr id="140" name="Google Shape;101;p15" descr="Google Shape;101;p15"/>
          <p:cNvPicPr>
            <a:picLocks noChangeAspect="1"/>
          </p:cNvPicPr>
          <p:nvPr/>
        </p:nvPicPr>
        <p:blipFill>
          <a:blip r:embed="rId2">
            <a:extLst/>
          </a:blip>
          <a:stretch>
            <a:fillRect/>
          </a:stretch>
        </p:blipFill>
        <p:spPr>
          <a:xfrm>
            <a:off x="4338961" y="2078875"/>
            <a:ext cx="4079177" cy="28894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6B0CA7-FA56-BB4D-B43F-1DAD2E969272}"/>
              </a:ext>
            </a:extLst>
          </p:cNvPr>
          <p:cNvSpPr>
            <a:spLocks noGrp="1"/>
          </p:cNvSpPr>
          <p:nvPr>
            <p:ph type="title"/>
          </p:nvPr>
        </p:nvSpPr>
        <p:spPr/>
        <p:txBody>
          <a:bodyPr>
            <a:normAutofit fontScale="90000"/>
          </a:bodyPr>
          <a:lstStyle/>
          <a:p>
            <a:r>
              <a:rPr kumimoji="1" lang="en-US" altLang="zh-CN" dirty="0"/>
              <a:t>Microglia</a:t>
            </a:r>
            <a:endParaRPr kumimoji="1" lang="zh-CN" altLang="en-US" dirty="0"/>
          </a:p>
        </p:txBody>
      </p:sp>
      <p:sp>
        <p:nvSpPr>
          <p:cNvPr id="3" name="文本占位符 2">
            <a:extLst>
              <a:ext uri="{FF2B5EF4-FFF2-40B4-BE49-F238E27FC236}">
                <a16:creationId xmlns:a16="http://schemas.microsoft.com/office/drawing/2014/main" id="{0D1CBE2D-511C-5747-A9BF-1C86CC4FABDA}"/>
              </a:ext>
            </a:extLst>
          </p:cNvPr>
          <p:cNvSpPr>
            <a:spLocks noGrp="1"/>
          </p:cNvSpPr>
          <p:nvPr>
            <p:ph type="body" sz="half" idx="1"/>
          </p:nvPr>
        </p:nvSpPr>
        <p:spPr/>
        <p:txBody>
          <a:bodyPr/>
          <a:lstStyle/>
          <a:p>
            <a:r>
              <a:rPr kumimoji="1" lang="en-US" altLang="zh-CN" dirty="0"/>
              <a:t>A type of glia cell</a:t>
            </a:r>
          </a:p>
          <a:p>
            <a:pPr marL="914400" lvl="1" indent="-311150">
              <a:lnSpc>
                <a:spcPct val="150000"/>
              </a:lnSpc>
            </a:pPr>
            <a:r>
              <a:rPr lang="en" altLang="zh-CN" dirty="0"/>
              <a:t>Morphological shift</a:t>
            </a:r>
          </a:p>
          <a:p>
            <a:pPr marL="914400" lvl="1" indent="-311150">
              <a:lnSpc>
                <a:spcPct val="150000"/>
              </a:lnSpc>
            </a:pPr>
            <a:r>
              <a:rPr lang="en" altLang="zh-CN" dirty="0"/>
              <a:t>Activated by 40Hz brainwave.</a:t>
            </a:r>
          </a:p>
          <a:p>
            <a:pPr marL="914400" lvl="1" indent="-311150">
              <a:lnSpc>
                <a:spcPct val="150000"/>
              </a:lnSpc>
            </a:pPr>
            <a:r>
              <a:rPr lang="en" altLang="zh-CN" dirty="0"/>
              <a:t>Engulfing Amyloid-B protein</a:t>
            </a:r>
          </a:p>
        </p:txBody>
      </p:sp>
      <p:pic>
        <p:nvPicPr>
          <p:cNvPr id="9" name="图片 8">
            <a:extLst>
              <a:ext uri="{FF2B5EF4-FFF2-40B4-BE49-F238E27FC236}">
                <a16:creationId xmlns:a16="http://schemas.microsoft.com/office/drawing/2014/main" id="{F95D86A3-BBEA-3542-8117-E9707FF6EB7E}"/>
              </a:ext>
            </a:extLst>
          </p:cNvPr>
          <p:cNvPicPr>
            <a:picLocks noChangeAspect="1"/>
          </p:cNvPicPr>
          <p:nvPr/>
        </p:nvPicPr>
        <p:blipFill>
          <a:blip r:embed="rId2"/>
          <a:stretch>
            <a:fillRect/>
          </a:stretch>
        </p:blipFill>
        <p:spPr>
          <a:xfrm>
            <a:off x="4176962" y="1633727"/>
            <a:ext cx="4485454" cy="1478161"/>
          </a:xfrm>
          <a:prstGeom prst="rect">
            <a:avLst/>
          </a:prstGeom>
        </p:spPr>
      </p:pic>
    </p:spTree>
    <p:extLst>
      <p:ext uri="{BB962C8B-B14F-4D97-AF65-F5344CB8AC3E}">
        <p14:creationId xmlns:p14="http://schemas.microsoft.com/office/powerpoint/2010/main" val="30753154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B9E13-0848-8A49-B130-817A479EB762}"/>
              </a:ext>
            </a:extLst>
          </p:cNvPr>
          <p:cNvSpPr>
            <a:spLocks noGrp="1"/>
          </p:cNvSpPr>
          <p:nvPr>
            <p:ph type="title"/>
          </p:nvPr>
        </p:nvSpPr>
        <p:spPr/>
        <p:txBody>
          <a:bodyPr>
            <a:normAutofit fontScale="90000"/>
          </a:bodyPr>
          <a:lstStyle/>
          <a:p>
            <a:r>
              <a:rPr kumimoji="1" lang="en-US" altLang="zh-CN" dirty="0"/>
              <a:t>40Hz stimulation</a:t>
            </a:r>
            <a:endParaRPr kumimoji="1" lang="zh-CN" altLang="en-US" dirty="0"/>
          </a:p>
        </p:txBody>
      </p:sp>
      <p:sp>
        <p:nvSpPr>
          <p:cNvPr id="3" name="文本占位符 2">
            <a:extLst>
              <a:ext uri="{FF2B5EF4-FFF2-40B4-BE49-F238E27FC236}">
                <a16:creationId xmlns:a16="http://schemas.microsoft.com/office/drawing/2014/main" id="{3BE9B76B-7988-1C49-BBE3-2D1721BFD8B2}"/>
              </a:ext>
            </a:extLst>
          </p:cNvPr>
          <p:cNvSpPr>
            <a:spLocks noGrp="1"/>
          </p:cNvSpPr>
          <p:nvPr>
            <p:ph type="body" sz="half" idx="1"/>
          </p:nvPr>
        </p:nvSpPr>
        <p:spPr/>
        <p:txBody>
          <a:bodyPr/>
          <a:lstStyle/>
          <a:p>
            <a:r>
              <a:rPr kumimoji="1" lang="en-US" altLang="zh-CN" dirty="0"/>
              <a:t>Amyloid-B protein plaques in the</a:t>
            </a:r>
          </a:p>
          <a:p>
            <a:pPr marL="146050" indent="0">
              <a:buNone/>
            </a:pPr>
            <a:r>
              <a:rPr kumimoji="1" lang="en-US" altLang="zh-CN" dirty="0"/>
              <a:t>Mouse’s brain decreases compare with </a:t>
            </a:r>
          </a:p>
          <a:p>
            <a:pPr marL="146050" indent="0">
              <a:buNone/>
            </a:pPr>
            <a:r>
              <a:rPr kumimoji="1" lang="en-US" altLang="zh-CN" dirty="0"/>
              <a:t>non stimulated mouse.</a:t>
            </a:r>
            <a:endParaRPr kumimoji="1" lang="zh-CN" altLang="en-US" dirty="0"/>
          </a:p>
        </p:txBody>
      </p:sp>
      <p:pic>
        <p:nvPicPr>
          <p:cNvPr id="4" name="图片 3">
            <a:extLst>
              <a:ext uri="{FF2B5EF4-FFF2-40B4-BE49-F238E27FC236}">
                <a16:creationId xmlns:a16="http://schemas.microsoft.com/office/drawing/2014/main" id="{3DCD1685-8804-1342-9B4E-551D5BC84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614" y="1853851"/>
            <a:ext cx="4372536" cy="2833117"/>
          </a:xfrm>
          <a:prstGeom prst="rect">
            <a:avLst/>
          </a:prstGeom>
        </p:spPr>
      </p:pic>
    </p:spTree>
    <p:extLst>
      <p:ext uri="{BB962C8B-B14F-4D97-AF65-F5344CB8AC3E}">
        <p14:creationId xmlns:p14="http://schemas.microsoft.com/office/powerpoint/2010/main" val="38719840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A7AC69-5361-C749-87E4-FDFE38256A42}"/>
              </a:ext>
            </a:extLst>
          </p:cNvPr>
          <p:cNvSpPr>
            <a:spLocks noGrp="1"/>
          </p:cNvSpPr>
          <p:nvPr>
            <p:ph type="title"/>
          </p:nvPr>
        </p:nvSpPr>
        <p:spPr/>
        <p:txBody>
          <a:bodyPr>
            <a:normAutofit fontScale="90000"/>
          </a:bodyPr>
          <a:lstStyle/>
          <a:p>
            <a:r>
              <a:rPr kumimoji="1" lang="en-US" altLang="zh-CN" dirty="0"/>
              <a:t>Previous Morris Water Maze Result</a:t>
            </a:r>
            <a:endParaRPr kumimoji="1" lang="zh-CN" altLang="en-US" dirty="0"/>
          </a:p>
        </p:txBody>
      </p:sp>
      <p:sp>
        <p:nvSpPr>
          <p:cNvPr id="3" name="文本占位符 2">
            <a:extLst>
              <a:ext uri="{FF2B5EF4-FFF2-40B4-BE49-F238E27FC236}">
                <a16:creationId xmlns:a16="http://schemas.microsoft.com/office/drawing/2014/main" id="{0674C1A1-3BCD-5746-B8DC-8546E2F45467}"/>
              </a:ext>
            </a:extLst>
          </p:cNvPr>
          <p:cNvSpPr>
            <a:spLocks noGrp="1"/>
          </p:cNvSpPr>
          <p:nvPr>
            <p:ph type="body" sz="half" idx="1"/>
          </p:nvPr>
        </p:nvSpPr>
        <p:spPr/>
        <p:txBody>
          <a:bodyPr/>
          <a:lstStyle/>
          <a:p>
            <a:r>
              <a:rPr kumimoji="1" lang="en-US" altLang="zh-CN" dirty="0"/>
              <a:t>Stimulated 5XFAD mouse took less time than the</a:t>
            </a:r>
          </a:p>
          <a:p>
            <a:pPr marL="146050" indent="0">
              <a:buNone/>
            </a:pPr>
            <a:r>
              <a:rPr kumimoji="1" lang="en-US" altLang="zh-CN" dirty="0"/>
              <a:t>other AD mouse.</a:t>
            </a:r>
            <a:endParaRPr kumimoji="1" lang="zh-CN" altLang="en-US" dirty="0"/>
          </a:p>
        </p:txBody>
      </p:sp>
      <p:pic>
        <p:nvPicPr>
          <p:cNvPr id="7" name="图片 6">
            <a:extLst>
              <a:ext uri="{FF2B5EF4-FFF2-40B4-BE49-F238E27FC236}">
                <a16:creationId xmlns:a16="http://schemas.microsoft.com/office/drawing/2014/main" id="{DBDED338-6BA7-2A48-A7E7-36BD6E756AC4}"/>
              </a:ext>
            </a:extLst>
          </p:cNvPr>
          <p:cNvPicPr>
            <a:picLocks noChangeAspect="1"/>
          </p:cNvPicPr>
          <p:nvPr/>
        </p:nvPicPr>
        <p:blipFill>
          <a:blip r:embed="rId2"/>
          <a:stretch>
            <a:fillRect/>
          </a:stretch>
        </p:blipFill>
        <p:spPr>
          <a:xfrm>
            <a:off x="4888992" y="2147215"/>
            <a:ext cx="3399072" cy="2124420"/>
          </a:xfrm>
          <a:prstGeom prst="rect">
            <a:avLst/>
          </a:prstGeom>
        </p:spPr>
      </p:pic>
    </p:spTree>
    <p:extLst>
      <p:ext uri="{BB962C8B-B14F-4D97-AF65-F5344CB8AC3E}">
        <p14:creationId xmlns:p14="http://schemas.microsoft.com/office/powerpoint/2010/main" val="21098942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06;p16"/>
          <p:cNvSpPr txBox="1">
            <a:spLocks noGrp="1"/>
          </p:cNvSpPr>
          <p:nvPr>
            <p:ph type="title"/>
          </p:nvPr>
        </p:nvSpPr>
        <p:spPr>
          <a:xfrm>
            <a:off x="729450" y="1318650"/>
            <a:ext cx="7688699" cy="535201"/>
          </a:xfrm>
          <a:prstGeom prst="rect">
            <a:avLst/>
          </a:prstGeom>
        </p:spPr>
        <p:txBody>
          <a:bodyPr/>
          <a:lstStyle>
            <a:lvl1pPr defTabSz="384047">
              <a:defRPr sz="1092"/>
            </a:lvl1pPr>
          </a:lstStyle>
          <a:p>
            <a:r>
              <a:t>Gamma Frequency </a:t>
            </a:r>
          </a:p>
        </p:txBody>
      </p:sp>
      <p:sp>
        <p:nvSpPr>
          <p:cNvPr id="143" name="Google Shape;107;p16"/>
          <p:cNvSpPr txBox="1">
            <a:spLocks noGrp="1"/>
          </p:cNvSpPr>
          <p:nvPr>
            <p:ph type="body" sz="half" idx="1"/>
          </p:nvPr>
        </p:nvSpPr>
        <p:spPr>
          <a:xfrm>
            <a:off x="392249" y="2078875"/>
            <a:ext cx="4847402" cy="2261101"/>
          </a:xfrm>
          <a:prstGeom prst="rect">
            <a:avLst/>
          </a:prstGeom>
        </p:spPr>
        <p:txBody>
          <a:bodyPr/>
          <a:lstStyle/>
          <a:p>
            <a:r>
              <a:t>Non-invasive light flicker at 40 Hz </a:t>
            </a:r>
          </a:p>
          <a:p>
            <a:pPr marL="914400" lvl="1" indent="-298450">
              <a:buSzPts val="1100"/>
              <a:defRPr sz="1100"/>
            </a:pPr>
            <a:r>
              <a:t>(Gamma ENtrainment Using Sensory stimulus, or GENUS)</a:t>
            </a:r>
          </a:p>
          <a:p>
            <a:r>
              <a:t>In the experiment, Auditory stimulation (4) </a:t>
            </a:r>
          </a:p>
          <a:p>
            <a:pPr marL="914400" lvl="1" indent="-298450">
              <a:buSzPts val="1100"/>
              <a:defRPr sz="1100"/>
            </a:pPr>
            <a:r>
              <a:t>20Hz</a:t>
            </a:r>
          </a:p>
          <a:p>
            <a:pPr marL="914400" lvl="1" indent="-298450">
              <a:buSzPts val="1100"/>
              <a:defRPr sz="1100"/>
            </a:pPr>
            <a:r>
              <a:t>40Hz</a:t>
            </a:r>
          </a:p>
          <a:p>
            <a:pPr marL="914400" lvl="1" indent="-298450">
              <a:buSzPts val="1100"/>
              <a:defRPr sz="1100"/>
            </a:pPr>
            <a:r>
              <a:t>80Hz </a:t>
            </a:r>
          </a:p>
        </p:txBody>
      </p:sp>
      <p:pic>
        <p:nvPicPr>
          <p:cNvPr id="144" name="Google Shape;108;p16" descr="Google Shape;108;p16"/>
          <p:cNvPicPr>
            <a:picLocks noChangeAspect="1"/>
          </p:cNvPicPr>
          <p:nvPr/>
        </p:nvPicPr>
        <p:blipFill>
          <a:blip r:embed="rId2">
            <a:extLst/>
          </a:blip>
          <a:stretch>
            <a:fillRect/>
          </a:stretch>
        </p:blipFill>
        <p:spPr>
          <a:xfrm>
            <a:off x="5203771" y="1598999"/>
            <a:ext cx="3940219" cy="34164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Google Shape;113;p17"/>
          <p:cNvSpPr txBox="1">
            <a:spLocks noGrp="1"/>
          </p:cNvSpPr>
          <p:nvPr>
            <p:ph type="title"/>
          </p:nvPr>
        </p:nvSpPr>
        <p:spPr>
          <a:xfrm>
            <a:off x="199825" y="1303849"/>
            <a:ext cx="4929000" cy="487201"/>
          </a:xfrm>
          <a:prstGeom prst="rect">
            <a:avLst/>
          </a:prstGeom>
        </p:spPr>
        <p:txBody>
          <a:bodyPr/>
          <a:lstStyle>
            <a:lvl1pPr defTabSz="448055">
              <a:defRPr sz="1274"/>
            </a:lvl1pPr>
          </a:lstStyle>
          <a:p>
            <a:r>
              <a:t>experiment -- activate microglia to ameliorate amyloid plaque </a:t>
            </a:r>
          </a:p>
        </p:txBody>
      </p:sp>
      <p:sp>
        <p:nvSpPr>
          <p:cNvPr id="147" name="Google Shape;114;p17"/>
          <p:cNvSpPr txBox="1">
            <a:spLocks noGrp="1"/>
          </p:cNvSpPr>
          <p:nvPr>
            <p:ph type="body" sz="half" idx="1"/>
          </p:nvPr>
        </p:nvSpPr>
        <p:spPr>
          <a:xfrm>
            <a:off x="199824" y="2678500"/>
            <a:ext cx="4545002" cy="2261101"/>
          </a:xfrm>
          <a:prstGeom prst="rect">
            <a:avLst/>
          </a:prstGeom>
        </p:spPr>
        <p:txBody>
          <a:bodyPr/>
          <a:lstStyle/>
          <a:p>
            <a:r>
              <a:t>Relative soluble Aβ1–42 levels in AC and HPC in 6-month-old 5XFAD mice following 40 Hz, 8 Hz, 80 Hz, or random auditory stimulation for </a:t>
            </a:r>
            <a:r>
              <a:rPr b="1"/>
              <a:t>1 hr/day for 7 days (1-week)</a:t>
            </a:r>
          </a:p>
          <a:p>
            <a:pPr marL="914400" lvl="1" indent="-298450">
              <a:buSzPts val="1100"/>
              <a:defRPr sz="1100" b="1"/>
            </a:pPr>
            <a:r>
              <a:t>40 Hz </a:t>
            </a:r>
          </a:p>
          <a:p>
            <a:pPr marL="914400" lvl="1" indent="-298450">
              <a:buSzPts val="1100"/>
              <a:defRPr sz="1100" b="1"/>
            </a:pPr>
            <a:r>
              <a:t>Random</a:t>
            </a:r>
          </a:p>
          <a:p>
            <a:pPr marL="914400" lvl="1" indent="-298450">
              <a:buSzPts val="1100"/>
              <a:defRPr sz="1100" b="1"/>
            </a:pPr>
            <a:r>
              <a:t>No Stimulation </a:t>
            </a:r>
          </a:p>
        </p:txBody>
      </p:sp>
      <p:pic>
        <p:nvPicPr>
          <p:cNvPr id="148" name="Google Shape;115;p17" descr="Google Shape;115;p17"/>
          <p:cNvPicPr>
            <a:picLocks noChangeAspect="1"/>
          </p:cNvPicPr>
          <p:nvPr/>
        </p:nvPicPr>
        <p:blipFill>
          <a:blip r:embed="rId2">
            <a:extLst/>
          </a:blip>
          <a:stretch>
            <a:fillRect/>
          </a:stretch>
        </p:blipFill>
        <p:spPr>
          <a:xfrm>
            <a:off x="5128700" y="647400"/>
            <a:ext cx="4015300" cy="42922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oogle Shape;120;p18"/>
          <p:cNvSpPr txBox="1">
            <a:spLocks noGrp="1"/>
          </p:cNvSpPr>
          <p:nvPr>
            <p:ph type="title"/>
          </p:nvPr>
        </p:nvSpPr>
        <p:spPr>
          <a:xfrm>
            <a:off x="729450" y="1318650"/>
            <a:ext cx="7688699" cy="535201"/>
          </a:xfrm>
          <a:prstGeom prst="rect">
            <a:avLst/>
          </a:prstGeom>
        </p:spPr>
        <p:txBody>
          <a:bodyPr/>
          <a:lstStyle>
            <a:lvl1pPr defTabSz="795527">
              <a:defRPr sz="2262"/>
            </a:lvl1pPr>
          </a:lstStyle>
          <a:p>
            <a:r>
              <a:t>Result of the experiment</a:t>
            </a:r>
          </a:p>
        </p:txBody>
      </p:sp>
      <p:sp>
        <p:nvSpPr>
          <p:cNvPr id="151" name="Google Shape;121;p18"/>
          <p:cNvSpPr txBox="1">
            <a:spLocks noGrp="1"/>
          </p:cNvSpPr>
          <p:nvPr>
            <p:ph type="body" sz="quarter" idx="1"/>
          </p:nvPr>
        </p:nvSpPr>
        <p:spPr>
          <a:xfrm>
            <a:off x="834599" y="1853850"/>
            <a:ext cx="3737402" cy="2185800"/>
          </a:xfrm>
          <a:prstGeom prst="rect">
            <a:avLst/>
          </a:prstGeom>
        </p:spPr>
        <p:txBody>
          <a:bodyPr/>
          <a:lstStyle/>
          <a:p>
            <a:r>
              <a:t>It is showing improvement </a:t>
            </a:r>
          </a:p>
          <a:p>
            <a:r>
              <a:t>Behavior experiments </a:t>
            </a:r>
          </a:p>
          <a:p>
            <a:pPr marL="914400" lvl="1" indent="-298450">
              <a:buSzPts val="1100"/>
              <a:defRPr sz="1100"/>
            </a:pPr>
            <a:r>
              <a:t>Objection recognition index </a:t>
            </a:r>
          </a:p>
          <a:p>
            <a:pPr marL="914400" lvl="1" indent="-298450">
              <a:buSzPts val="1100"/>
              <a:defRPr sz="1100"/>
            </a:pPr>
            <a:r>
              <a:t>Location recognition index </a:t>
            </a:r>
          </a:p>
          <a:p>
            <a:pPr marL="914400" lvl="1" indent="-298450">
              <a:buSzPts val="1100"/>
              <a:defRPr sz="1100"/>
            </a:pPr>
            <a:r>
              <a:t>Escape latency </a:t>
            </a:r>
          </a:p>
        </p:txBody>
      </p:sp>
      <p:pic>
        <p:nvPicPr>
          <p:cNvPr id="152" name="Google Shape;122;p18" descr="Google Shape;122;p18"/>
          <p:cNvPicPr>
            <a:picLocks noChangeAspect="1"/>
          </p:cNvPicPr>
          <p:nvPr/>
        </p:nvPicPr>
        <p:blipFill>
          <a:blip r:embed="rId2">
            <a:extLst/>
          </a:blip>
          <a:stretch>
            <a:fillRect/>
          </a:stretch>
        </p:blipFill>
        <p:spPr>
          <a:xfrm>
            <a:off x="5328525" y="956800"/>
            <a:ext cx="3815475" cy="41867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treamline">
  <a:themeElements>
    <a:clrScheme name="Streamline">
      <a:dk1>
        <a:srgbClr val="1A9988"/>
      </a:dk1>
      <a:lt1>
        <a:srgbClr val="1A9988"/>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Streamline">
      <a:majorFont>
        <a:latin typeface="Helvetica"/>
        <a:ea typeface="Helvetica"/>
        <a:cs typeface="Helvetica"/>
      </a:majorFont>
      <a:minorFont>
        <a:latin typeface="Arial"/>
        <a:ea typeface="Arial"/>
        <a:cs typeface="Arial"/>
      </a:minorFont>
    </a:fontScheme>
    <a:fmtScheme name="Streamli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eamline">
  <a:themeElements>
    <a:clrScheme name="Streamline">
      <a:dk1>
        <a:srgbClr val="000000"/>
      </a:dk1>
      <a:lt1>
        <a:srgbClr val="FFFFFF"/>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Streamline">
      <a:majorFont>
        <a:latin typeface="Helvetica"/>
        <a:ea typeface="Helvetica"/>
        <a:cs typeface="Helvetica"/>
      </a:majorFont>
      <a:minorFont>
        <a:latin typeface="Arial"/>
        <a:ea typeface="Arial"/>
        <a:cs typeface="Arial"/>
      </a:minorFont>
    </a:fontScheme>
    <a:fmtScheme name="Streamli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127</TotalTime>
  <Words>1526</Words>
  <Application>Microsoft Macintosh PowerPoint</Application>
  <PresentationFormat>全屏显示(16:9)</PresentationFormat>
  <Paragraphs>116</Paragraphs>
  <Slides>23</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Lato</vt:lpstr>
      <vt:lpstr>Raleway</vt:lpstr>
      <vt:lpstr>Roboto</vt:lpstr>
      <vt:lpstr>Arial</vt:lpstr>
      <vt:lpstr>Helvetica</vt:lpstr>
      <vt:lpstr>Times New Roman</vt:lpstr>
      <vt:lpstr>Streamline</vt:lpstr>
      <vt:lpstr>40 Hz Gamma frequency leads to the activation of microglia therefore ameliorates amyloid-β plaque (1) </vt:lpstr>
      <vt:lpstr>Introduction </vt:lpstr>
      <vt:lpstr>How does the amyloid plaque forms </vt:lpstr>
      <vt:lpstr>Microglia</vt:lpstr>
      <vt:lpstr>40Hz stimulation</vt:lpstr>
      <vt:lpstr>Previous Morris Water Maze Result</vt:lpstr>
      <vt:lpstr>Gamma Frequency </vt:lpstr>
      <vt:lpstr>experiment -- activate microglia to ameliorate amyloid plaque </vt:lpstr>
      <vt:lpstr>Result of the experiment</vt:lpstr>
      <vt:lpstr>Can it improve cognitive function in AD remains to be determined </vt:lpstr>
      <vt:lpstr>Retinal Ganglion Cells (RGCs)  &amp; The dorsal lateral geniculate nucleus (dLGN) </vt:lpstr>
      <vt:lpstr>2nd part-- Microglia and the developing synapses </vt:lpstr>
      <vt:lpstr>Dynamic interactions between microglia and synaptic elements in the healthy brain.</vt:lpstr>
      <vt:lpstr>Experiment -- Microglia engulfment</vt:lpstr>
      <vt:lpstr>Result </vt:lpstr>
      <vt:lpstr>Questions </vt:lpstr>
      <vt:lpstr>Hypothesis </vt:lpstr>
      <vt:lpstr>Experimental Approach</vt:lpstr>
      <vt:lpstr>Summary-Hypothesis, Significance, and Treatment Development</vt:lpstr>
      <vt:lpstr>Summary-Analysis of possible results</vt:lpstr>
      <vt:lpstr>Summary-Analysis of possible results</vt:lpstr>
      <vt:lpstr>Summary-Future Questions to Investigate</vt:lpstr>
      <vt:lpstr>Reference page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 Hz Gamma frequency leads to the activation of microglia therefore ameliorates amyloid-β plaque (1) </dc:title>
  <cp:lastModifiedBy>Yuhui Luo</cp:lastModifiedBy>
  <cp:revision>6</cp:revision>
  <dcterms:modified xsi:type="dcterms:W3CDTF">2020-11-28T08:42:52Z</dcterms:modified>
</cp:coreProperties>
</file>